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313"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1" r:id="rId47"/>
    <p:sldId id="302" r:id="rId48"/>
    <p:sldId id="303" r:id="rId49"/>
    <p:sldId id="306" r:id="rId50"/>
    <p:sldId id="307" r:id="rId51"/>
    <p:sldId id="308" r:id="rId52"/>
    <p:sldId id="309" r:id="rId53"/>
    <p:sldId id="305" r:id="rId54"/>
    <p:sldId id="310" r:id="rId55"/>
    <p:sldId id="311" r:id="rId56"/>
    <p:sldId id="312" r:id="rId57"/>
  </p:sldIdLst>
  <p:sldSz cx="128016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CC33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842" autoAdjust="0"/>
  </p:normalViewPr>
  <p:slideViewPr>
    <p:cSldViewPr snapToGrid="0">
      <p:cViewPr varScale="1">
        <p:scale>
          <a:sx n="59" d="100"/>
          <a:sy n="59" d="100"/>
        </p:scale>
        <p:origin x="-67" y="-389"/>
      </p:cViewPr>
      <p:guideLst>
        <p:guide orient="horz" pos="2160"/>
        <p:guide pos="40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66800-A996-401C-9B26-4E8EA668311B}" type="datetimeFigureOut">
              <a:rPr lang="en-US" smtClean="0"/>
              <a:t>26-May-25</a:t>
            </a:fld>
            <a:endParaRPr lang="en-US"/>
          </a:p>
        </p:txBody>
      </p:sp>
      <p:sp>
        <p:nvSpPr>
          <p:cNvPr id="4" name="Slide Image Placeholder 3"/>
          <p:cNvSpPr>
            <a:spLocks noGrp="1" noRot="1" noChangeAspect="1"/>
          </p:cNvSpPr>
          <p:nvPr>
            <p:ph type="sldImg" idx="2"/>
          </p:nvPr>
        </p:nvSpPr>
        <p:spPr>
          <a:xfrm>
            <a:off x="549275" y="1143000"/>
            <a:ext cx="5759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5195D6-BEFB-4240-9C63-D9CF1A432360}" type="slidenum">
              <a:rPr lang="en-US" smtClean="0"/>
              <a:t>‹#›</a:t>
            </a:fld>
            <a:endParaRPr lang="en-US"/>
          </a:p>
        </p:txBody>
      </p:sp>
    </p:spTree>
    <p:extLst>
      <p:ext uri="{BB962C8B-B14F-4D97-AF65-F5344CB8AC3E}">
        <p14:creationId xmlns:p14="http://schemas.microsoft.com/office/powerpoint/2010/main" val="4187541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195D6-BEFB-4240-9C63-D9CF1A432360}" type="slidenum">
              <a:rPr lang="en-US" smtClean="0"/>
              <a:t>2</a:t>
            </a:fld>
            <a:endParaRPr lang="en-US"/>
          </a:p>
        </p:txBody>
      </p:sp>
    </p:spTree>
    <p:extLst>
      <p:ext uri="{BB962C8B-B14F-4D97-AF65-F5344CB8AC3E}">
        <p14:creationId xmlns:p14="http://schemas.microsoft.com/office/powerpoint/2010/main" val="2588852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195D6-BEFB-4240-9C63-D9CF1A432360}" type="slidenum">
              <a:rPr lang="en-US" smtClean="0"/>
              <a:t>35</a:t>
            </a:fld>
            <a:endParaRPr lang="en-US"/>
          </a:p>
        </p:txBody>
      </p:sp>
    </p:spTree>
    <p:extLst>
      <p:ext uri="{BB962C8B-B14F-4D97-AF65-F5344CB8AC3E}">
        <p14:creationId xmlns:p14="http://schemas.microsoft.com/office/powerpoint/2010/main" val="3717053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195D6-BEFB-4240-9C63-D9CF1A432360}" type="slidenum">
              <a:rPr lang="en-US" smtClean="0"/>
              <a:t>37</a:t>
            </a:fld>
            <a:endParaRPr lang="en-US"/>
          </a:p>
        </p:txBody>
      </p:sp>
    </p:spTree>
    <p:extLst>
      <p:ext uri="{BB962C8B-B14F-4D97-AF65-F5344CB8AC3E}">
        <p14:creationId xmlns:p14="http://schemas.microsoft.com/office/powerpoint/2010/main" val="77696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5195D6-BEFB-4240-9C63-D9CF1A432360}" type="slidenum">
              <a:rPr lang="en-US" smtClean="0"/>
              <a:t>47</a:t>
            </a:fld>
            <a:endParaRPr lang="en-US"/>
          </a:p>
        </p:txBody>
      </p:sp>
    </p:spTree>
    <p:extLst>
      <p:ext uri="{BB962C8B-B14F-4D97-AF65-F5344CB8AC3E}">
        <p14:creationId xmlns:p14="http://schemas.microsoft.com/office/powerpoint/2010/main" val="316349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195D6-BEFB-4240-9C63-D9CF1A432360}" type="slidenum">
              <a:rPr lang="en-US" smtClean="0"/>
              <a:t>48</a:t>
            </a:fld>
            <a:endParaRPr lang="en-US"/>
          </a:p>
        </p:txBody>
      </p:sp>
    </p:spTree>
    <p:extLst>
      <p:ext uri="{BB962C8B-B14F-4D97-AF65-F5344CB8AC3E}">
        <p14:creationId xmlns:p14="http://schemas.microsoft.com/office/powerpoint/2010/main" val="372675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195D6-BEFB-4240-9C63-D9CF1A432360}" type="slidenum">
              <a:rPr lang="en-US" smtClean="0"/>
              <a:t>52</a:t>
            </a:fld>
            <a:endParaRPr lang="en-US"/>
          </a:p>
        </p:txBody>
      </p:sp>
    </p:spTree>
    <p:extLst>
      <p:ext uri="{BB962C8B-B14F-4D97-AF65-F5344CB8AC3E}">
        <p14:creationId xmlns:p14="http://schemas.microsoft.com/office/powerpoint/2010/main" val="2875430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195D6-BEFB-4240-9C63-D9CF1A432360}" type="slidenum">
              <a:rPr lang="en-US" smtClean="0"/>
              <a:t>53</a:t>
            </a:fld>
            <a:endParaRPr lang="en-US"/>
          </a:p>
        </p:txBody>
      </p:sp>
    </p:spTree>
    <p:extLst>
      <p:ext uri="{BB962C8B-B14F-4D97-AF65-F5344CB8AC3E}">
        <p14:creationId xmlns:p14="http://schemas.microsoft.com/office/powerpoint/2010/main" val="3475911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195D6-BEFB-4240-9C63-D9CF1A432360}" type="slidenum">
              <a:rPr lang="en-US" smtClean="0"/>
              <a:t>11</a:t>
            </a:fld>
            <a:endParaRPr lang="en-US"/>
          </a:p>
        </p:txBody>
      </p:sp>
    </p:spTree>
    <p:extLst>
      <p:ext uri="{BB962C8B-B14F-4D97-AF65-F5344CB8AC3E}">
        <p14:creationId xmlns:p14="http://schemas.microsoft.com/office/powerpoint/2010/main" val="3847745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195D6-BEFB-4240-9C63-D9CF1A432360}" type="slidenum">
              <a:rPr lang="en-US" smtClean="0"/>
              <a:t>12</a:t>
            </a:fld>
            <a:endParaRPr lang="en-US"/>
          </a:p>
        </p:txBody>
      </p:sp>
    </p:spTree>
    <p:extLst>
      <p:ext uri="{BB962C8B-B14F-4D97-AF65-F5344CB8AC3E}">
        <p14:creationId xmlns:p14="http://schemas.microsoft.com/office/powerpoint/2010/main" val="3854707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195D6-BEFB-4240-9C63-D9CF1A432360}" type="slidenum">
              <a:rPr lang="en-US" smtClean="0"/>
              <a:t>13</a:t>
            </a:fld>
            <a:endParaRPr lang="en-US"/>
          </a:p>
        </p:txBody>
      </p:sp>
    </p:spTree>
    <p:extLst>
      <p:ext uri="{BB962C8B-B14F-4D97-AF65-F5344CB8AC3E}">
        <p14:creationId xmlns:p14="http://schemas.microsoft.com/office/powerpoint/2010/main" val="1689551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195D6-BEFB-4240-9C63-D9CF1A432360}" type="slidenum">
              <a:rPr lang="en-US" smtClean="0"/>
              <a:t>16</a:t>
            </a:fld>
            <a:endParaRPr lang="en-US"/>
          </a:p>
        </p:txBody>
      </p:sp>
    </p:spTree>
    <p:extLst>
      <p:ext uri="{BB962C8B-B14F-4D97-AF65-F5344CB8AC3E}">
        <p14:creationId xmlns:p14="http://schemas.microsoft.com/office/powerpoint/2010/main" val="4028390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195D6-BEFB-4240-9C63-D9CF1A432360}" type="slidenum">
              <a:rPr lang="en-US" smtClean="0"/>
              <a:t>18</a:t>
            </a:fld>
            <a:endParaRPr lang="en-US"/>
          </a:p>
        </p:txBody>
      </p:sp>
    </p:spTree>
    <p:extLst>
      <p:ext uri="{BB962C8B-B14F-4D97-AF65-F5344CB8AC3E}">
        <p14:creationId xmlns:p14="http://schemas.microsoft.com/office/powerpoint/2010/main" val="924596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195D6-BEFB-4240-9C63-D9CF1A432360}" type="slidenum">
              <a:rPr lang="en-US" smtClean="0"/>
              <a:t>22</a:t>
            </a:fld>
            <a:endParaRPr lang="en-US"/>
          </a:p>
        </p:txBody>
      </p:sp>
    </p:spTree>
    <p:extLst>
      <p:ext uri="{BB962C8B-B14F-4D97-AF65-F5344CB8AC3E}">
        <p14:creationId xmlns:p14="http://schemas.microsoft.com/office/powerpoint/2010/main" val="3094485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195D6-BEFB-4240-9C63-D9CF1A432360}" type="slidenum">
              <a:rPr lang="en-US" smtClean="0"/>
              <a:t>24</a:t>
            </a:fld>
            <a:endParaRPr lang="en-US"/>
          </a:p>
        </p:txBody>
      </p:sp>
    </p:spTree>
    <p:extLst>
      <p:ext uri="{BB962C8B-B14F-4D97-AF65-F5344CB8AC3E}">
        <p14:creationId xmlns:p14="http://schemas.microsoft.com/office/powerpoint/2010/main" val="1662590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195D6-BEFB-4240-9C63-D9CF1A432360}" type="slidenum">
              <a:rPr lang="en-US" smtClean="0"/>
              <a:t>25</a:t>
            </a:fld>
            <a:endParaRPr lang="en-US"/>
          </a:p>
        </p:txBody>
      </p:sp>
    </p:spTree>
    <p:extLst>
      <p:ext uri="{BB962C8B-B14F-4D97-AF65-F5344CB8AC3E}">
        <p14:creationId xmlns:p14="http://schemas.microsoft.com/office/powerpoint/2010/main" val="822255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122363"/>
            <a:ext cx="9601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600200" y="3602038"/>
            <a:ext cx="96012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999A9E-9F72-4EBE-9139-28258B436956}" type="datetimeFigureOut">
              <a:rPr lang="en-US" smtClean="0"/>
              <a:t>26-May-25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3BF85-0F05-4678-9A32-39890687283C}" type="slidenum">
              <a:rPr lang="en-US" smtClean="0"/>
              <a:t>‹#›</a:t>
            </a:fld>
            <a:endParaRPr lang="en-US"/>
          </a:p>
        </p:txBody>
      </p:sp>
    </p:spTree>
    <p:extLst>
      <p:ext uri="{BB962C8B-B14F-4D97-AF65-F5344CB8AC3E}">
        <p14:creationId xmlns:p14="http://schemas.microsoft.com/office/powerpoint/2010/main" val="2599217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99A9E-9F72-4EBE-9139-28258B436956}" type="datetimeFigureOut">
              <a:rPr lang="en-US" smtClean="0"/>
              <a:t>26-May-25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3BF85-0F05-4678-9A32-39890687283C}" type="slidenum">
              <a:rPr lang="en-US" smtClean="0"/>
              <a:t>‹#›</a:t>
            </a:fld>
            <a:endParaRPr lang="en-US"/>
          </a:p>
        </p:txBody>
      </p:sp>
    </p:spTree>
    <p:extLst>
      <p:ext uri="{BB962C8B-B14F-4D97-AF65-F5344CB8AC3E}">
        <p14:creationId xmlns:p14="http://schemas.microsoft.com/office/powerpoint/2010/main" val="2127221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1145" y="365125"/>
            <a:ext cx="276034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0" y="365125"/>
            <a:ext cx="812101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99A9E-9F72-4EBE-9139-28258B436956}" type="datetimeFigureOut">
              <a:rPr lang="en-US" smtClean="0"/>
              <a:t>26-May-25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3BF85-0F05-4678-9A32-39890687283C}" type="slidenum">
              <a:rPr lang="en-US" smtClean="0"/>
              <a:t>‹#›</a:t>
            </a:fld>
            <a:endParaRPr lang="en-US"/>
          </a:p>
        </p:txBody>
      </p:sp>
    </p:spTree>
    <p:extLst>
      <p:ext uri="{BB962C8B-B14F-4D97-AF65-F5344CB8AC3E}">
        <p14:creationId xmlns:p14="http://schemas.microsoft.com/office/powerpoint/2010/main" val="2065779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99A9E-9F72-4EBE-9139-28258B436956}" type="datetimeFigureOut">
              <a:rPr lang="en-US" smtClean="0"/>
              <a:t>26-May-25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3BF85-0F05-4678-9A32-39890687283C}" type="slidenum">
              <a:rPr lang="en-US" smtClean="0"/>
              <a:t>‹#›</a:t>
            </a:fld>
            <a:endParaRPr lang="en-US"/>
          </a:p>
        </p:txBody>
      </p:sp>
    </p:spTree>
    <p:extLst>
      <p:ext uri="{BB962C8B-B14F-4D97-AF65-F5344CB8AC3E}">
        <p14:creationId xmlns:p14="http://schemas.microsoft.com/office/powerpoint/2010/main" val="4267536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73443" y="1709739"/>
            <a:ext cx="1104138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73443" y="4589464"/>
            <a:ext cx="1104138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999A9E-9F72-4EBE-9139-28258B436956}" type="datetimeFigureOut">
              <a:rPr lang="en-US" smtClean="0"/>
              <a:t>26-May-25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3BF85-0F05-4678-9A32-39890687283C}" type="slidenum">
              <a:rPr lang="en-US" smtClean="0"/>
              <a:t>‹#›</a:t>
            </a:fld>
            <a:endParaRPr lang="en-US"/>
          </a:p>
        </p:txBody>
      </p:sp>
    </p:spTree>
    <p:extLst>
      <p:ext uri="{BB962C8B-B14F-4D97-AF65-F5344CB8AC3E}">
        <p14:creationId xmlns:p14="http://schemas.microsoft.com/office/powerpoint/2010/main" val="321266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80110" y="1825625"/>
            <a:ext cx="544068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80810" y="1825625"/>
            <a:ext cx="544068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999A9E-9F72-4EBE-9139-28258B436956}" type="datetimeFigureOut">
              <a:rPr lang="en-US" smtClean="0"/>
              <a:t>26-May-25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73BF85-0F05-4678-9A32-39890687283C}" type="slidenum">
              <a:rPr lang="en-US" smtClean="0"/>
              <a:t>‹#›</a:t>
            </a:fld>
            <a:endParaRPr lang="en-US"/>
          </a:p>
        </p:txBody>
      </p:sp>
    </p:spTree>
    <p:extLst>
      <p:ext uri="{BB962C8B-B14F-4D97-AF65-F5344CB8AC3E}">
        <p14:creationId xmlns:p14="http://schemas.microsoft.com/office/powerpoint/2010/main" val="1685873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1777" y="365126"/>
            <a:ext cx="1104138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1778" y="1681163"/>
            <a:ext cx="54156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81778" y="2505075"/>
            <a:ext cx="541567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80810" y="1681163"/>
            <a:ext cx="544234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80810" y="2505075"/>
            <a:ext cx="544234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999A9E-9F72-4EBE-9139-28258B436956}" type="datetimeFigureOut">
              <a:rPr lang="en-US" smtClean="0"/>
              <a:t>26-May-25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73BF85-0F05-4678-9A32-39890687283C}" type="slidenum">
              <a:rPr lang="en-US" smtClean="0"/>
              <a:t>‹#›</a:t>
            </a:fld>
            <a:endParaRPr lang="en-US"/>
          </a:p>
        </p:txBody>
      </p:sp>
    </p:spTree>
    <p:extLst>
      <p:ext uri="{BB962C8B-B14F-4D97-AF65-F5344CB8AC3E}">
        <p14:creationId xmlns:p14="http://schemas.microsoft.com/office/powerpoint/2010/main" val="51031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999A9E-9F72-4EBE-9139-28258B436956}" type="datetimeFigureOut">
              <a:rPr lang="en-US" smtClean="0"/>
              <a:t>26-May-25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73BF85-0F05-4678-9A32-39890687283C}" type="slidenum">
              <a:rPr lang="en-US" smtClean="0"/>
              <a:t>‹#›</a:t>
            </a:fld>
            <a:endParaRPr lang="en-US"/>
          </a:p>
        </p:txBody>
      </p:sp>
    </p:spTree>
    <p:extLst>
      <p:ext uri="{BB962C8B-B14F-4D97-AF65-F5344CB8AC3E}">
        <p14:creationId xmlns:p14="http://schemas.microsoft.com/office/powerpoint/2010/main" val="3106000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999A9E-9F72-4EBE-9139-28258B436956}" type="datetimeFigureOut">
              <a:rPr lang="en-US" smtClean="0"/>
              <a:t>26-May-25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73BF85-0F05-4678-9A32-39890687283C}" type="slidenum">
              <a:rPr lang="en-US" smtClean="0"/>
              <a:t>‹#›</a:t>
            </a:fld>
            <a:endParaRPr lang="en-US"/>
          </a:p>
        </p:txBody>
      </p:sp>
    </p:spTree>
    <p:extLst>
      <p:ext uri="{BB962C8B-B14F-4D97-AF65-F5344CB8AC3E}">
        <p14:creationId xmlns:p14="http://schemas.microsoft.com/office/powerpoint/2010/main" val="1150086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457200"/>
            <a:ext cx="4128849"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442347" y="987426"/>
            <a:ext cx="648081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1778" y="2057400"/>
            <a:ext cx="412884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999A9E-9F72-4EBE-9139-28258B436956}" type="datetimeFigureOut">
              <a:rPr lang="en-US" smtClean="0"/>
              <a:t>26-May-25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73BF85-0F05-4678-9A32-39890687283C}" type="slidenum">
              <a:rPr lang="en-US" smtClean="0"/>
              <a:t>‹#›</a:t>
            </a:fld>
            <a:endParaRPr lang="en-US"/>
          </a:p>
        </p:txBody>
      </p:sp>
    </p:spTree>
    <p:extLst>
      <p:ext uri="{BB962C8B-B14F-4D97-AF65-F5344CB8AC3E}">
        <p14:creationId xmlns:p14="http://schemas.microsoft.com/office/powerpoint/2010/main" val="24520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457200"/>
            <a:ext cx="4128849"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42347" y="987426"/>
            <a:ext cx="648081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81778" y="2057400"/>
            <a:ext cx="412884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999A9E-9F72-4EBE-9139-28258B436956}" type="datetimeFigureOut">
              <a:rPr lang="en-US" smtClean="0"/>
              <a:t>26-May-25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73BF85-0F05-4678-9A32-39890687283C}" type="slidenum">
              <a:rPr lang="en-US" smtClean="0"/>
              <a:t>‹#›</a:t>
            </a:fld>
            <a:endParaRPr lang="en-US"/>
          </a:p>
        </p:txBody>
      </p:sp>
    </p:spTree>
    <p:extLst>
      <p:ext uri="{BB962C8B-B14F-4D97-AF65-F5344CB8AC3E}">
        <p14:creationId xmlns:p14="http://schemas.microsoft.com/office/powerpoint/2010/main" val="3341698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365126"/>
            <a:ext cx="1104138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80110" y="1825625"/>
            <a:ext cx="1104138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0110" y="6356351"/>
            <a:ext cx="288036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999A9E-9F72-4EBE-9139-28258B436956}" type="datetimeFigureOut">
              <a:rPr lang="en-US" smtClean="0"/>
              <a:t>26-May-25</a:t>
            </a:fld>
            <a:endParaRPr lang="en-US"/>
          </a:p>
        </p:txBody>
      </p:sp>
      <p:sp>
        <p:nvSpPr>
          <p:cNvPr id="5" name="Footer Placeholder 4"/>
          <p:cNvSpPr>
            <a:spLocks noGrp="1"/>
          </p:cNvSpPr>
          <p:nvPr>
            <p:ph type="ftr" sz="quarter" idx="3"/>
          </p:nvPr>
        </p:nvSpPr>
        <p:spPr>
          <a:xfrm>
            <a:off x="4240530" y="6356351"/>
            <a:ext cx="432054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41130" y="6356351"/>
            <a:ext cx="288036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73BF85-0F05-4678-9A32-39890687283C}" type="slidenum">
              <a:rPr lang="en-US" smtClean="0"/>
              <a:t>‹#›</a:t>
            </a:fld>
            <a:endParaRPr lang="en-US"/>
          </a:p>
        </p:txBody>
      </p:sp>
    </p:spTree>
    <p:extLst>
      <p:ext uri="{BB962C8B-B14F-4D97-AF65-F5344CB8AC3E}">
        <p14:creationId xmlns:p14="http://schemas.microsoft.com/office/powerpoint/2010/main" val="22802296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png"/><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EXPECTED WAYS THAT PAINT PREVENTS CORROSION">
            <a:extLst>
              <a:ext uri="{FF2B5EF4-FFF2-40B4-BE49-F238E27FC236}">
                <a16:creationId xmlns:a16="http://schemas.microsoft.com/office/drawing/2014/main" xmlns="" id="{AFED2B26-F331-4CB0-5E63-50D50C6F2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21" y="142759"/>
            <a:ext cx="7364597" cy="661954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xmlns="" id="{91AC77CB-6625-46E2-AF6F-77F324E88908}"/>
              </a:ext>
            </a:extLst>
          </p:cNvPr>
          <p:cNvGrpSpPr/>
          <p:nvPr/>
        </p:nvGrpSpPr>
        <p:grpSpPr>
          <a:xfrm>
            <a:off x="170121" y="144984"/>
            <a:ext cx="12536672" cy="6643081"/>
            <a:chOff x="170121" y="119226"/>
            <a:chExt cx="12536672" cy="6643081"/>
          </a:xfrm>
        </p:grpSpPr>
        <p:pic>
          <p:nvPicPr>
            <p:cNvPr id="1028" name="Picture 4" descr="General Principles of Corrosion | SpringerLink">
              <a:extLst>
                <a:ext uri="{FF2B5EF4-FFF2-40B4-BE49-F238E27FC236}">
                  <a16:creationId xmlns:a16="http://schemas.microsoft.com/office/drawing/2014/main" xmlns="" id="{0B88386B-5CC9-98E9-CCAC-BF5FD09F1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718" y="119226"/>
              <a:ext cx="5172075" cy="664308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UNEXPECTED WAYS THAT PAINT PREVENTS CORROSION">
              <a:extLst>
                <a:ext uri="{FF2B5EF4-FFF2-40B4-BE49-F238E27FC236}">
                  <a16:creationId xmlns:a16="http://schemas.microsoft.com/office/drawing/2014/main" xmlns="" id="{68A1F493-3652-96C3-6776-30E731511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21" y="119226"/>
              <a:ext cx="7364597" cy="661954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xmlns="" id="{3817284F-23C3-6CB8-24E3-39C40BE01524}"/>
              </a:ext>
            </a:extLst>
          </p:cNvPr>
          <p:cNvSpPr txBox="1"/>
          <p:nvPr/>
        </p:nvSpPr>
        <p:spPr>
          <a:xfrm>
            <a:off x="7545351" y="1439930"/>
            <a:ext cx="4862844" cy="3939540"/>
          </a:xfrm>
          <a:prstGeom prst="rect">
            <a:avLst/>
          </a:prstGeom>
          <a:noFill/>
        </p:spPr>
        <p:txBody>
          <a:bodyPr wrap="square" rtlCol="0">
            <a:spAutoFit/>
          </a:bodyPr>
          <a:lstStyle/>
          <a:p>
            <a:pPr algn="ctr"/>
            <a:r>
              <a:rPr lang="en-US" sz="5000" b="1" dirty="0">
                <a:solidFill>
                  <a:schemeClr val="bg1"/>
                </a:solidFill>
                <a:latin typeface="Times New Roman" panose="02020603050405020304" pitchFamily="18" charset="0"/>
                <a:cs typeface="Times New Roman" panose="02020603050405020304" pitchFamily="18" charset="0"/>
              </a:rPr>
              <a:t>Unit-V</a:t>
            </a:r>
          </a:p>
          <a:p>
            <a:pPr algn="ctr"/>
            <a:r>
              <a:rPr lang="en-US" sz="5000" b="1" dirty="0">
                <a:solidFill>
                  <a:schemeClr val="bg1"/>
                </a:solidFill>
                <a:latin typeface="Times New Roman" panose="02020603050405020304" pitchFamily="18" charset="0"/>
                <a:cs typeface="Times New Roman" panose="02020603050405020304" pitchFamily="18" charset="0"/>
              </a:rPr>
              <a:t>Corrosion</a:t>
            </a:r>
          </a:p>
          <a:p>
            <a:pPr algn="ctr"/>
            <a:r>
              <a:rPr lang="en-US" sz="5000" b="1" dirty="0">
                <a:solidFill>
                  <a:schemeClr val="bg1"/>
                </a:solidFill>
                <a:latin typeface="Times New Roman" panose="02020603050405020304" pitchFamily="18" charset="0"/>
                <a:cs typeface="Times New Roman" panose="02020603050405020304" pitchFamily="18" charset="0"/>
              </a:rPr>
              <a:t>&amp;</a:t>
            </a:r>
          </a:p>
          <a:p>
            <a:pPr algn="ctr"/>
            <a:r>
              <a:rPr lang="en-US" sz="5000" b="1" dirty="0">
                <a:solidFill>
                  <a:schemeClr val="bg1"/>
                </a:solidFill>
                <a:latin typeface="Times New Roman" panose="02020603050405020304" pitchFamily="18" charset="0"/>
                <a:cs typeface="Times New Roman" panose="02020603050405020304" pitchFamily="18" charset="0"/>
              </a:rPr>
              <a:t>Surface Treatment</a:t>
            </a:r>
          </a:p>
        </p:txBody>
      </p:sp>
    </p:spTree>
    <p:extLst>
      <p:ext uri="{BB962C8B-B14F-4D97-AF65-F5344CB8AC3E}">
        <p14:creationId xmlns:p14="http://schemas.microsoft.com/office/powerpoint/2010/main" val="2718245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DCF3091-12D0-79B7-70C2-C257CC3BC63B}"/>
              </a:ext>
            </a:extLst>
          </p:cNvPr>
          <p:cNvSpPr txBox="1"/>
          <p:nvPr/>
        </p:nvSpPr>
        <p:spPr>
          <a:xfrm>
            <a:off x="393405" y="775247"/>
            <a:ext cx="9367282" cy="5818516"/>
          </a:xfrm>
          <a:prstGeom prst="rect">
            <a:avLst/>
          </a:prstGeom>
          <a:noFill/>
        </p:spPr>
        <p:txBody>
          <a:bodyPr wrap="square">
            <a:spAutoFit/>
          </a:bodyPr>
          <a:lstStyle/>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When metals are exposed to wet (moisture) environment, then undergo corrosion through electrochemical process.</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In above conditions, metals lead to form different anodic and cathodic areas on the surface resulting several electrochemical cells.</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anodic area oxidation reaction takes place, so anodic metal is destroyed by dissolving. Hence corrosion always occurs at anodic areas.</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Cathode reduction takes place i.e. involves flow of current between anodic and cathodic areas, so safe from corrosion.</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Heterogeneous or bimetallic surfaces alone suitable for this corrosion. </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Corrosion is not uniform and occurs at the anode while the products are formed elsewhere.</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It follows electrochemical mechanism, so it is a continuous and fast process.</a:t>
            </a:r>
          </a:p>
        </p:txBody>
      </p:sp>
      <p:sp>
        <p:nvSpPr>
          <p:cNvPr id="4" name="TextBox 3">
            <a:extLst>
              <a:ext uri="{FF2B5EF4-FFF2-40B4-BE49-F238E27FC236}">
                <a16:creationId xmlns:a16="http://schemas.microsoft.com/office/drawing/2014/main" xmlns="" id="{2F9EB6C8-4E0F-9002-31BE-8AE4B231FB9D}"/>
              </a:ext>
            </a:extLst>
          </p:cNvPr>
          <p:cNvSpPr txBox="1"/>
          <p:nvPr/>
        </p:nvSpPr>
        <p:spPr>
          <a:xfrm>
            <a:off x="372131" y="223286"/>
            <a:ext cx="5991577" cy="523220"/>
          </a:xfrm>
          <a:prstGeom prst="rect">
            <a:avLst/>
          </a:prstGeom>
          <a:noFill/>
        </p:spPr>
        <p:txBody>
          <a:bodyPr wrap="none" rtlCol="0">
            <a:spAutoFit/>
          </a:bodyPr>
          <a:lstStyle/>
          <a:p>
            <a:pPr marL="571500" indent="-571500">
              <a:buFont typeface="+mj-lt"/>
              <a:buAutoNum type="romanUcPeriod" startAt="2"/>
            </a:pPr>
            <a:r>
              <a:rPr lang="en-US" sz="2800" b="1" dirty="0">
                <a:solidFill>
                  <a:srgbClr val="C00000"/>
                </a:solidFill>
                <a:latin typeface="Times New Roman" panose="02020603050405020304" pitchFamily="18" charset="0"/>
                <a:cs typeface="Times New Roman" panose="02020603050405020304" pitchFamily="18" charset="0"/>
              </a:rPr>
              <a:t>Wet or Electrochemical Corrosion</a:t>
            </a:r>
          </a:p>
        </p:txBody>
      </p:sp>
      <p:pic>
        <p:nvPicPr>
          <p:cNvPr id="5" name="Picture 4">
            <a:extLst>
              <a:ext uri="{FF2B5EF4-FFF2-40B4-BE49-F238E27FC236}">
                <a16:creationId xmlns:a16="http://schemas.microsoft.com/office/drawing/2014/main" xmlns="" id="{281FF7E9-9CF1-EC65-3528-6D28E9692E5A}"/>
              </a:ext>
            </a:extLst>
          </p:cNvPr>
          <p:cNvPicPr>
            <a:picLocks noChangeAspect="1"/>
          </p:cNvPicPr>
          <p:nvPr/>
        </p:nvPicPr>
        <p:blipFill>
          <a:blip r:embed="rId2"/>
          <a:stretch>
            <a:fillRect/>
          </a:stretch>
        </p:blipFill>
        <p:spPr>
          <a:xfrm rot="16200000">
            <a:off x="8255398" y="2214575"/>
            <a:ext cx="5977075" cy="2781300"/>
          </a:xfrm>
          <a:prstGeom prst="rect">
            <a:avLst/>
          </a:prstGeom>
        </p:spPr>
      </p:pic>
    </p:spTree>
    <p:extLst>
      <p:ext uri="{BB962C8B-B14F-4D97-AF65-F5344CB8AC3E}">
        <p14:creationId xmlns:p14="http://schemas.microsoft.com/office/powerpoint/2010/main" val="2296215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A5737AB-FE7D-6488-96D5-EAFD1F1FB6AF}"/>
              </a:ext>
            </a:extLst>
          </p:cNvPr>
          <p:cNvPicPr>
            <a:picLocks noChangeAspect="1"/>
          </p:cNvPicPr>
          <p:nvPr/>
        </p:nvPicPr>
        <p:blipFill rotWithShape="1">
          <a:blip r:embed="rId3"/>
          <a:srcRect l="9699" t="53554" r="13147" b="15590"/>
          <a:stretch/>
        </p:blipFill>
        <p:spPr>
          <a:xfrm>
            <a:off x="6390167" y="194858"/>
            <a:ext cx="6092456" cy="3370520"/>
          </a:xfrm>
          <a:prstGeom prst="rect">
            <a:avLst/>
          </a:prstGeom>
        </p:spPr>
      </p:pic>
      <p:sp>
        <p:nvSpPr>
          <p:cNvPr id="6" name="TextBox 5">
            <a:extLst>
              <a:ext uri="{FF2B5EF4-FFF2-40B4-BE49-F238E27FC236}">
                <a16:creationId xmlns:a16="http://schemas.microsoft.com/office/drawing/2014/main" xmlns="" id="{59D756BC-345C-B173-7D20-F3EC4F0C2823}"/>
              </a:ext>
            </a:extLst>
          </p:cNvPr>
          <p:cNvSpPr txBox="1"/>
          <p:nvPr/>
        </p:nvSpPr>
        <p:spPr>
          <a:xfrm>
            <a:off x="308340" y="194858"/>
            <a:ext cx="5847910" cy="3724866"/>
          </a:xfrm>
          <a:prstGeom prst="rect">
            <a:avLst/>
          </a:prstGeom>
          <a:noFill/>
        </p:spPr>
        <p:txBody>
          <a:bodyPr wrap="square">
            <a:spAutoFit/>
          </a:bodyPr>
          <a:lstStyle/>
          <a:p>
            <a:pPr marL="0" marR="0" algn="just">
              <a:lnSpc>
                <a:spcPct val="107000"/>
              </a:lnSpc>
              <a:spcBef>
                <a:spcPts val="0"/>
              </a:spcBef>
              <a:spcAft>
                <a:spcPts val="800"/>
              </a:spcAft>
            </a:pPr>
            <a:r>
              <a:rPr lang="en-US" sz="24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Mechanism of electro corrosion involves two ways.</a:t>
            </a:r>
          </a:p>
          <a:p>
            <a:pPr marL="1257300" lvl="2" indent="-342900" algn="just">
              <a:lnSpc>
                <a:spcPct val="107000"/>
              </a:lnSpc>
              <a:buFont typeface="+mj-lt"/>
              <a:buAutoNum type="alphaLcParenR"/>
              <a:tabLst>
                <a:tab pos="457200" algn="l"/>
              </a:tabLst>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Evolution of Hydrogen</a:t>
            </a:r>
          </a:p>
          <a:p>
            <a:pPr marL="1257300" lvl="2" indent="-342900" algn="just">
              <a:lnSpc>
                <a:spcPct val="107000"/>
              </a:lnSpc>
              <a:buFont typeface="+mj-lt"/>
              <a:buAutoNum type="alphaLcParenR"/>
              <a:tabLst>
                <a:tab pos="457200" algn="l"/>
              </a:tabLst>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Absorption of Oxygen</a:t>
            </a:r>
            <a:endParaRPr lang="en-US" sz="2400" b="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lphaLcParenR"/>
              <a:tabLst>
                <a:tab pos="457200" algn="l"/>
              </a:tabLst>
            </a:pPr>
            <a:endPar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lvl="0" indent="-457200" algn="just">
              <a:lnSpc>
                <a:spcPct val="107000"/>
              </a:lnSpc>
              <a:spcBef>
                <a:spcPts val="0"/>
              </a:spcBef>
              <a:spcAft>
                <a:spcPts val="0"/>
              </a:spcAft>
              <a:buFont typeface="+mj-lt"/>
              <a:buAutoNum type="alphaLcParenR"/>
            </a:pPr>
            <a:r>
              <a:rPr lang="en-US" sz="2400" b="1" kern="100" dirty="0">
                <a:solidFill>
                  <a:srgbClr val="CC3300"/>
                </a:solidFill>
                <a:effectLst/>
                <a:latin typeface="Times New Roman" panose="02020603050405020304" pitchFamily="18" charset="0"/>
                <a:ea typeface="Calibri" panose="020F0502020204030204" pitchFamily="34" charset="0"/>
                <a:cs typeface="Times New Roman" panose="02020603050405020304" pitchFamily="18" charset="0"/>
              </a:rPr>
              <a:t>Evolution of Hydrogen: -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This type of corrosion occurs in acidic environment. Here the anodes are very large areas, where as cathodes are small areas.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xmlns="" id="{C5443456-4A60-8874-22CC-B11C5960CCCF}"/>
                  </a:ext>
                </a:extLst>
              </p:cNvPr>
              <p:cNvSpPr txBox="1"/>
              <p:nvPr/>
            </p:nvSpPr>
            <p:spPr>
              <a:xfrm>
                <a:off x="318977" y="3784100"/>
                <a:ext cx="12163646" cy="2840842"/>
              </a:xfrm>
              <a:prstGeom prst="rect">
                <a:avLst/>
              </a:prstGeom>
              <a:noFill/>
            </p:spPr>
            <p:txBody>
              <a:bodyPr wrap="square">
                <a:spAutoFit/>
              </a:bodyPr>
              <a:lstStyle/>
              <a:p>
                <a:pPr marL="342900" marR="0" lvl="0" indent="-342900"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All metals above hydrogen in the electrochemical series have a tendency to get dissolved in acidic solution with simultaneous evolution of hydrogen.</a:t>
                </a:r>
              </a:p>
              <a:p>
                <a:pPr marR="0" lvl="0" algn="just">
                  <a:lnSpc>
                    <a:spcPct val="107000"/>
                  </a:lnSpc>
                  <a:spcBef>
                    <a:spcPts val="0"/>
                  </a:spcBef>
                  <a:spcAft>
                    <a:spcPts val="0"/>
                  </a:spcAft>
                  <a:buClr>
                    <a:srgbClr val="7030A0"/>
                  </a:buClr>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a:solidFill>
                      <a:srgbClr val="3333FF"/>
                    </a:solidFill>
                    <a:effectLst/>
                    <a:latin typeface="Times New Roman" panose="02020603050405020304" pitchFamily="18" charset="0"/>
                    <a:ea typeface="Calibri" panose="020F0502020204030204" pitchFamily="34" charset="0"/>
                    <a:cs typeface="Times New Roman" panose="02020603050405020304" pitchFamily="18" charset="0"/>
                  </a:rPr>
                  <a:t>Anode:    Fe    </a:t>
                </a:r>
                <a14:m>
                  <m:oMath xmlns:m="http://schemas.openxmlformats.org/officeDocument/2006/math">
                    <m:r>
                      <a:rPr lang="en-US" sz="2400" b="1" i="1" kern="100">
                        <a:solidFill>
                          <a:srgbClr val="3333FF"/>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400" b="1" kern="100" dirty="0">
                    <a:solidFill>
                      <a:srgbClr val="3333FF"/>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p>
                      <m:sSupPr>
                        <m:ctrlPr>
                          <a:rPr lang="en-US" sz="2400" b="1" i="1" kern="100">
                            <a:solidFill>
                              <a:srgbClr val="3333FF"/>
                            </a:solidFill>
                            <a:effectLst/>
                            <a:latin typeface="Cambria Math"/>
                            <a:ea typeface="Times New Roman" panose="02020603050405020304" pitchFamily="18" charset="0"/>
                            <a:cs typeface="Times New Roman" panose="02020603050405020304" pitchFamily="18" charset="0"/>
                          </a:rPr>
                        </m:ctrlPr>
                      </m:sSupPr>
                      <m:e>
                        <m:r>
                          <a:rPr lang="en-US" sz="2400" b="1" i="1" kern="100">
                            <a:solidFill>
                              <a:srgbClr val="3333FF"/>
                            </a:solidFill>
                            <a:effectLst/>
                            <a:latin typeface="Cambria Math" panose="02040503050406030204" pitchFamily="18" charset="0"/>
                            <a:ea typeface="Times New Roman" panose="02020603050405020304" pitchFamily="18" charset="0"/>
                            <a:cs typeface="Times New Roman" panose="02020603050405020304" pitchFamily="18" charset="0"/>
                          </a:rPr>
                          <m:t>𝑭𝒆</m:t>
                        </m:r>
                      </m:e>
                      <m:sup>
                        <m:r>
                          <a:rPr lang="en-US" sz="2400" b="1" i="1" kern="100">
                            <a:solidFill>
                              <a:srgbClr val="3333FF"/>
                            </a:solidFill>
                            <a:effectLst/>
                            <a:latin typeface="Cambria Math" panose="02040503050406030204" pitchFamily="18" charset="0"/>
                            <a:ea typeface="Times New Roman" panose="02020603050405020304" pitchFamily="18" charset="0"/>
                            <a:cs typeface="Times New Roman" panose="02020603050405020304" pitchFamily="18" charset="0"/>
                          </a:rPr>
                          <m:t>𝟐</m:t>
                        </m:r>
                        <m:r>
                          <a:rPr lang="en-US" sz="2400" b="1" i="1" kern="100">
                            <a:solidFill>
                              <a:srgbClr val="3333FF"/>
                            </a:solidFill>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en-US" sz="2400" b="1" kern="100" dirty="0">
                    <a:solidFill>
                      <a:srgbClr val="3333FF"/>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p>
                      <m:sSupPr>
                        <m:ctrlPr>
                          <a:rPr lang="en-US" sz="2400" b="1" i="1" kern="100">
                            <a:solidFill>
                              <a:srgbClr val="3333FF"/>
                            </a:solidFill>
                            <a:effectLst/>
                            <a:latin typeface="Cambria Math"/>
                            <a:ea typeface="Times New Roman" panose="02020603050405020304" pitchFamily="18" charset="0"/>
                            <a:cs typeface="Times New Roman" panose="02020603050405020304" pitchFamily="18" charset="0"/>
                          </a:rPr>
                        </m:ctrlPr>
                      </m:sSupPr>
                      <m:e>
                        <m:r>
                          <a:rPr lang="en-US" sz="2400" b="1" i="1" kern="100">
                            <a:solidFill>
                              <a:srgbClr val="3333FF"/>
                            </a:solidFill>
                            <a:effectLst/>
                            <a:latin typeface="Cambria Math" panose="02040503050406030204" pitchFamily="18" charset="0"/>
                            <a:ea typeface="Times New Roman" panose="02020603050405020304" pitchFamily="18" charset="0"/>
                            <a:cs typeface="Times New Roman" panose="02020603050405020304" pitchFamily="18" charset="0"/>
                          </a:rPr>
                          <m:t>𝟐</m:t>
                        </m:r>
                        <m:r>
                          <a:rPr lang="en-US" sz="2400" b="1" i="1" kern="100">
                            <a:solidFill>
                              <a:srgbClr val="3333FF"/>
                            </a:solidFill>
                            <a:effectLst/>
                            <a:latin typeface="Cambria Math" panose="02040503050406030204" pitchFamily="18" charset="0"/>
                            <a:ea typeface="Times New Roman" panose="02020603050405020304" pitchFamily="18" charset="0"/>
                            <a:cs typeface="Times New Roman" panose="02020603050405020304" pitchFamily="18" charset="0"/>
                          </a:rPr>
                          <m:t>𝒆</m:t>
                        </m:r>
                      </m:e>
                      <m:sup>
                        <m:r>
                          <a:rPr lang="en-US" sz="2400" b="1" i="1" kern="100">
                            <a:solidFill>
                              <a:srgbClr val="3333FF"/>
                            </a:solidFill>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en-US" sz="2400" b="1" kern="100" dirty="0">
                    <a:solidFill>
                      <a:srgbClr val="3333FF"/>
                    </a:solidFill>
                    <a:effectLst/>
                    <a:latin typeface="Times New Roman" panose="02020603050405020304" pitchFamily="18" charset="0"/>
                    <a:ea typeface="Times New Roman" panose="02020603050405020304" pitchFamily="18" charset="0"/>
                    <a:cs typeface="Times New Roman" panose="02020603050405020304" pitchFamily="18" charset="0"/>
                  </a:rPr>
                  <a:t> (Oxidation)</a:t>
                </a:r>
              </a:p>
              <a:p>
                <a:pPr marL="342900" marR="0" lvl="0" indent="-342900"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The electrons released at anode flow through the metal from anode to cathode, Whereas H</a:t>
                </a:r>
                <a:r>
                  <a:rPr lang="en-US" sz="2400" kern="100" baseline="300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ions of acidic solution take up these electrons and eliminated as hydrogen gas.</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1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100" dirty="0">
                    <a:solidFill>
                      <a:srgbClr val="3333FF"/>
                    </a:solidFill>
                    <a:effectLst/>
                    <a:latin typeface="Times New Roman" panose="02020603050405020304" pitchFamily="18" charset="0"/>
                    <a:ea typeface="Times New Roman" panose="02020603050405020304" pitchFamily="18" charset="0"/>
                    <a:cs typeface="Times New Roman" panose="02020603050405020304" pitchFamily="18" charset="0"/>
                  </a:rPr>
                  <a:t>2</a:t>
                </a:r>
                <a14:m>
                  <m:oMath xmlns:m="http://schemas.openxmlformats.org/officeDocument/2006/math">
                    <m:sSup>
                      <m:sSupPr>
                        <m:ctrlPr>
                          <a:rPr lang="en-US" sz="2400" b="1" i="1" kern="100">
                            <a:solidFill>
                              <a:srgbClr val="3333FF"/>
                            </a:solidFill>
                            <a:effectLst/>
                            <a:latin typeface="Cambria Math"/>
                            <a:ea typeface="Times New Roman" panose="02020603050405020304" pitchFamily="18" charset="0"/>
                            <a:cs typeface="Times New Roman" panose="02020603050405020304" pitchFamily="18" charset="0"/>
                          </a:rPr>
                        </m:ctrlPr>
                      </m:sSupPr>
                      <m:e>
                        <m:r>
                          <a:rPr lang="en-US" sz="2400" b="1" i="1" kern="100">
                            <a:solidFill>
                              <a:srgbClr val="3333FF"/>
                            </a:solidFill>
                            <a:effectLst/>
                            <a:latin typeface="Cambria Math" panose="02040503050406030204" pitchFamily="18" charset="0"/>
                            <a:ea typeface="Times New Roman" panose="02020603050405020304" pitchFamily="18" charset="0"/>
                            <a:cs typeface="Times New Roman" panose="02020603050405020304" pitchFamily="18" charset="0"/>
                          </a:rPr>
                          <m:t>𝑯</m:t>
                        </m:r>
                      </m:e>
                      <m:sup>
                        <m:r>
                          <a:rPr lang="en-US" sz="2400" b="1" i="1" kern="100">
                            <a:solidFill>
                              <a:srgbClr val="3333FF"/>
                            </a:solidFill>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en-US" sz="2400" b="1" kern="100" dirty="0">
                    <a:solidFill>
                      <a:srgbClr val="3333FF"/>
                    </a:solidFill>
                    <a:effectLst/>
                    <a:latin typeface="Times New Roman" panose="02020603050405020304" pitchFamily="18" charset="0"/>
                    <a:ea typeface="Times New Roman" panose="02020603050405020304" pitchFamily="18" charset="0"/>
                    <a:cs typeface="Times New Roman" panose="02020603050405020304" pitchFamily="18" charset="0"/>
                  </a:rPr>
                  <a:t> + 2e</a:t>
                </a:r>
                <a:r>
                  <a:rPr lang="en-US" sz="2400" b="1" kern="100" baseline="30000" dirty="0">
                    <a:solidFill>
                      <a:srgbClr val="3333FF"/>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b="1" kern="100" dirty="0">
                    <a:solidFill>
                      <a:srgbClr val="3333FF"/>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2400" b="1" i="1" kern="100">
                        <a:solidFill>
                          <a:srgbClr val="3333FF"/>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b="1" kern="100" dirty="0">
                    <a:solidFill>
                      <a:srgbClr val="3333FF"/>
                    </a:solidFill>
                    <a:effectLst/>
                    <a:latin typeface="Times New Roman" panose="02020603050405020304" pitchFamily="18" charset="0"/>
                    <a:ea typeface="Times New Roman" panose="02020603050405020304" pitchFamily="18" charset="0"/>
                    <a:cs typeface="Times New Roman" panose="02020603050405020304" pitchFamily="18" charset="0"/>
                  </a:rPr>
                  <a:t>  H</a:t>
                </a:r>
                <a:r>
                  <a:rPr lang="en-US" sz="2400" b="1" kern="100" baseline="-25000" dirty="0">
                    <a:solidFill>
                      <a:srgbClr val="3333FF"/>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2400" b="1" kern="100" dirty="0">
                    <a:solidFill>
                      <a:srgbClr val="3333FF"/>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2400" b="1" i="1" kern="100">
                        <a:solidFill>
                          <a:srgbClr val="3333FF"/>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b="1" kern="100" dirty="0">
                    <a:solidFill>
                      <a:srgbClr val="3333FF"/>
                    </a:solidFill>
                    <a:effectLst/>
                    <a:latin typeface="Times New Roman" panose="02020603050405020304" pitchFamily="18" charset="0"/>
                    <a:ea typeface="Times New Roman" panose="02020603050405020304" pitchFamily="18" charset="0"/>
                    <a:cs typeface="Times New Roman" panose="02020603050405020304" pitchFamily="18" charset="0"/>
                  </a:rPr>
                  <a:t> (Reduction)</a:t>
                </a:r>
                <a:endParaRPr lang="en-US" sz="2400" kern="100" dirty="0">
                  <a:solidFill>
                    <a:srgbClr val="3333FF"/>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1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This over all reaction is:</a:t>
                </a:r>
                <a:r>
                  <a:rPr lang="en-US" sz="2400" kern="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Fe + 2H</a:t>
                </a:r>
                <a:r>
                  <a:rPr lang="en-US" sz="2400" b="1" kern="100" baseline="30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b="1" kern="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2400" b="1" i="1" kern="100">
                        <a:solidFill>
                          <a:srgbClr val="00206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b="1" kern="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Fe</a:t>
                </a:r>
                <a:r>
                  <a:rPr lang="en-US" sz="2400" b="1" kern="100" baseline="30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b="1" kern="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 H</a:t>
                </a:r>
                <a:r>
                  <a:rPr lang="en-US" sz="2400" b="1" kern="100" baseline="-25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2400" b="1" kern="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C5443456-4A60-8874-22CC-B11C5960CCCF}"/>
                  </a:ext>
                </a:extLst>
              </p:cNvPr>
              <p:cNvSpPr txBox="1">
                <a:spLocks noRot="1" noChangeAspect="1" noMove="1" noResize="1" noEditPoints="1" noAdjustHandles="1" noChangeArrowheads="1" noChangeShapeType="1" noTextEdit="1"/>
              </p:cNvSpPr>
              <p:nvPr/>
            </p:nvSpPr>
            <p:spPr>
              <a:xfrm>
                <a:off x="318977" y="3784100"/>
                <a:ext cx="12163646" cy="2840842"/>
              </a:xfrm>
              <a:prstGeom prst="rect">
                <a:avLst/>
              </a:prstGeom>
              <a:blipFill>
                <a:blip r:embed="rId4"/>
                <a:stretch>
                  <a:fillRect l="-651" t="-1717" r="-752" b="-4077"/>
                </a:stretch>
              </a:blipFill>
            </p:spPr>
            <p:txBody>
              <a:bodyPr/>
              <a:lstStyle/>
              <a:p>
                <a:r>
                  <a:rPr lang="en-US">
                    <a:noFill/>
                  </a:rPr>
                  <a:t> </a:t>
                </a:r>
              </a:p>
            </p:txBody>
          </p:sp>
        </mc:Fallback>
      </mc:AlternateContent>
    </p:spTree>
    <p:extLst>
      <p:ext uri="{BB962C8B-B14F-4D97-AF65-F5344CB8AC3E}">
        <p14:creationId xmlns:p14="http://schemas.microsoft.com/office/powerpoint/2010/main" val="2204159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A80FF267-6B92-D42A-2A2C-C0899A3269FD}"/>
              </a:ext>
            </a:extLst>
          </p:cNvPr>
          <p:cNvSpPr>
            <a:spLocks noChangeArrowheads="1"/>
          </p:cNvSpPr>
          <p:nvPr/>
        </p:nvSpPr>
        <p:spPr bwMode="auto">
          <a:xfrm>
            <a:off x="318980" y="273726"/>
            <a:ext cx="530564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457200" marR="0" lvl="0" indent="-457200" algn="just" defTabSz="914400" rtl="0" eaLnBrk="0" fontAlgn="base" latinLnBrk="0" hangingPunct="0">
              <a:lnSpc>
                <a:spcPct val="100000"/>
              </a:lnSpc>
              <a:spcBef>
                <a:spcPct val="0"/>
              </a:spcBef>
              <a:spcAft>
                <a:spcPct val="0"/>
              </a:spcAft>
              <a:buClr>
                <a:srgbClr val="C00000"/>
              </a:buClr>
              <a:buSzTx/>
              <a:buFont typeface="+mj-lt"/>
              <a:buAutoNum type="alphaLcParenR" startAt="2"/>
              <a:tabLst>
                <a:tab pos="457200" algn="l"/>
              </a:tabLst>
            </a:pPr>
            <a:r>
              <a:rPr kumimoji="0" lang="en-US" altLang="en-US" sz="2400" b="1" i="0" u="none"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Absorption of Oxygen: </a:t>
            </a: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This type of corrosion takes place in basic or neutral medium in presence of oxygen. </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
                <a:srgbClr val="7030A0"/>
              </a:buClr>
              <a:buSzTx/>
              <a:buFont typeface="Wingdings" panose="05000000000000000000" pitchFamily="2" charset="2"/>
              <a:buChar char="v"/>
              <a:tabLst>
                <a:tab pos="457200" algn="l"/>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Usually, the surface of iron is coated with thin film of iron oxide. If the film develops cracks, anodic areas are created on surface and the rest of the metal surface acts as cathodes.</a:t>
            </a:r>
          </a:p>
          <a:p>
            <a:pPr marL="342900" marR="0" lvl="0" indent="-342900" algn="just" defTabSz="914400" rtl="0" eaLnBrk="0" fontAlgn="base" latinLnBrk="0" hangingPunct="0">
              <a:lnSpc>
                <a:spcPct val="100000"/>
              </a:lnSpc>
              <a:spcBef>
                <a:spcPct val="0"/>
              </a:spcBef>
              <a:spcAft>
                <a:spcPct val="0"/>
              </a:spcAft>
              <a:buClr>
                <a:srgbClr val="7030A0"/>
              </a:buClr>
              <a:buSzTx/>
              <a:buFont typeface="Wingdings" panose="05000000000000000000" pitchFamily="2" charset="2"/>
              <a:buChar char="v"/>
              <a:tabLst>
                <a:tab pos="457200" algn="l"/>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 this condition anodic areas are small and the cathodic areas are large.</a:t>
            </a:r>
            <a:endParaRPr lang="en-US" altLang="en-US" sz="2400" dirty="0">
              <a:latin typeface="Times New Roman" panose="02020603050405020304" pitchFamily="18" charset="0"/>
              <a:cs typeface="Times New Roman" panose="02020603050405020304" pitchFamily="18" charset="0"/>
            </a:endParaRPr>
          </a:p>
          <a:p>
            <a:pPr marR="0" lvl="0" algn="ctr" defTabSz="914400" rtl="0" eaLnBrk="0" fontAlgn="base" latinLnBrk="0" hangingPunct="0">
              <a:lnSpc>
                <a:spcPct val="100000"/>
              </a:lnSpc>
              <a:spcBef>
                <a:spcPct val="0"/>
              </a:spcBef>
              <a:spcAft>
                <a:spcPct val="0"/>
              </a:spcAft>
              <a:buClr>
                <a:srgbClr val="7030A0"/>
              </a:buClr>
              <a:buSzTx/>
              <a:tabLst>
                <a:tab pos="457200" algn="l"/>
              </a:tabLst>
            </a:pPr>
            <a:r>
              <a:rPr kumimoji="0" lang="en-US" altLang="en-US" sz="2400" b="1" i="0" u="none" strike="noStrike" cap="none" normalizeH="0" baseline="0" dirty="0">
                <a:ln>
                  <a:noFill/>
                </a:ln>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Anode:  Fe  </a:t>
            </a:r>
            <a:r>
              <a:rPr kumimoji="0" lang="en-US" altLang="en-US" sz="2400" b="1" i="1" u="none" strike="noStrike" cap="none" normalizeH="0" baseline="0" dirty="0">
                <a:ln>
                  <a:noFill/>
                </a:ln>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2400" b="1" i="0" u="none" strike="noStrike" cap="none" normalizeH="0" baseline="0" dirty="0">
                <a:ln>
                  <a:noFill/>
                </a:ln>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Fe</a:t>
            </a:r>
            <a:r>
              <a:rPr kumimoji="0" lang="en-US" altLang="en-US" sz="2400" b="1" i="0" u="none" strike="noStrike" cap="none" normalizeH="0" baseline="30000" dirty="0">
                <a:ln>
                  <a:noFill/>
                </a:ln>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2400" b="1" i="0" u="none" strike="noStrike" cap="none" normalizeH="0" baseline="0" dirty="0">
                <a:ln>
                  <a:noFill/>
                </a:ln>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+ 2e</a:t>
            </a:r>
            <a:r>
              <a:rPr kumimoji="0" lang="en-US" altLang="en-US" sz="2400" b="1" i="0" u="none" strike="noStrike" cap="none" normalizeH="0" baseline="30000" dirty="0">
                <a:ln>
                  <a:noFill/>
                </a:ln>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2400" b="1" i="0" u="none" strike="noStrike" cap="none" normalizeH="0" baseline="0" dirty="0">
                <a:ln>
                  <a:noFill/>
                </a:ln>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(Oxidation)</a:t>
            </a:r>
            <a:endParaRPr lang="en-US" altLang="en-US" sz="2400" dirty="0">
              <a:solidFill>
                <a:srgbClr val="00206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FC2871AF-8298-34FD-8240-1458FC59C02A}"/>
              </a:ext>
            </a:extLst>
          </p:cNvPr>
          <p:cNvPicPr>
            <a:picLocks noChangeAspect="1"/>
          </p:cNvPicPr>
          <p:nvPr/>
        </p:nvPicPr>
        <p:blipFill rotWithShape="1">
          <a:blip r:embed="rId3"/>
          <a:srcRect l="621" t="6138" r="1016" b="14273"/>
          <a:stretch/>
        </p:blipFill>
        <p:spPr>
          <a:xfrm>
            <a:off x="5677786" y="195443"/>
            <a:ext cx="6826102" cy="4209178"/>
          </a:xfrm>
          <a:prstGeom prst="rect">
            <a:avLst/>
          </a:prstGeom>
        </p:spPr>
      </p:pic>
      <p:sp>
        <p:nvSpPr>
          <p:cNvPr id="11" name="TextBox 10">
            <a:extLst>
              <a:ext uri="{FF2B5EF4-FFF2-40B4-BE49-F238E27FC236}">
                <a16:creationId xmlns:a16="http://schemas.microsoft.com/office/drawing/2014/main" xmlns="" id="{5B935767-F489-FFF5-CEF7-968F0EA8CB7D}"/>
              </a:ext>
            </a:extLst>
          </p:cNvPr>
          <p:cNvSpPr txBox="1"/>
          <p:nvPr/>
        </p:nvSpPr>
        <p:spPr>
          <a:xfrm>
            <a:off x="329609" y="4890737"/>
            <a:ext cx="12174279" cy="1754326"/>
          </a:xfrm>
          <a:prstGeom prst="rect">
            <a:avLst/>
          </a:prstGeom>
          <a:noFill/>
        </p:spPr>
        <p:txBody>
          <a:bodyPr wrap="square">
            <a:spAutoFit/>
          </a:bodyPr>
          <a:lstStyle/>
          <a:p>
            <a:pPr marL="342900" marR="0" lvl="0" indent="-342900" algn="just" defTabSz="914400" rtl="0" eaLnBrk="0" fontAlgn="base" latinLnBrk="0" hangingPunct="0">
              <a:lnSpc>
                <a:spcPct val="100000"/>
              </a:lnSpc>
              <a:spcBef>
                <a:spcPct val="0"/>
              </a:spcBef>
              <a:spcAft>
                <a:spcPct val="0"/>
              </a:spcAft>
              <a:buClr>
                <a:srgbClr val="7030A0"/>
              </a:buClr>
              <a:buSzTx/>
              <a:buFont typeface="Wingdings" panose="05000000000000000000" pitchFamily="2" charset="2"/>
              <a:buChar char="v"/>
              <a:tabLst>
                <a:tab pos="457200" algn="l"/>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released electrons flow from anode to cathode through iron metal.</a:t>
            </a:r>
          </a:p>
          <a:p>
            <a:pPr lvl="0" algn="ctr" defTabSz="914400" eaLnBrk="0" fontAlgn="base" hangingPunct="0">
              <a:spcBef>
                <a:spcPct val="0"/>
              </a:spcBef>
              <a:spcAft>
                <a:spcPct val="0"/>
              </a:spcAft>
              <a:buClr>
                <a:srgbClr val="7030A0"/>
              </a:buClr>
              <a:tabLst>
                <a:tab pos="457200" algn="l"/>
              </a:tabLst>
            </a:pPr>
            <a:r>
              <a:rPr kumimoji="0" lang="en-US" altLang="en-US" sz="2400" b="1"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At Cathode:  </a:t>
            </a:r>
            <a:r>
              <a:rPr kumimoji="0" lang="en-US" altLang="en-US" sz="2400" b="1" i="0" u="none" strike="noStrike" cap="none" normalizeH="0" baseline="0" dirty="0">
                <a:ln>
                  <a:noFill/>
                </a:ln>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1" i="0" u="none" strike="noStrike" cap="none" normalizeH="0" baseline="0" dirty="0" smtClean="0">
                <a:ln>
                  <a:noFill/>
                </a:ln>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kumimoji="0" lang="en-US" altLang="en-US" sz="2400" b="1" i="1" u="none" strike="noStrike" cap="none" normalizeH="0" baseline="0" dirty="0" smtClean="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sz="2400" b="1" i="0" u="none" strike="noStrike" cap="none" normalizeH="0" baseline="0" dirty="0" smtClean="0">
                <a:ln>
                  <a:noFill/>
                </a:ln>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O</a:t>
            </a:r>
            <a:r>
              <a:rPr kumimoji="0" lang="en-US" altLang="en-US" sz="2400" b="1" i="0" u="none" strike="noStrike" cap="none" normalizeH="0" baseline="-30000" dirty="0" smtClean="0">
                <a:ln>
                  <a:noFill/>
                </a:ln>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kumimoji="0" lang="en-US" altLang="en-US" sz="2400" b="1" i="0" u="none" strike="noStrike" cap="none" normalizeH="0" baseline="0" dirty="0" smtClean="0">
                <a:ln>
                  <a:noFill/>
                </a:ln>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H</a:t>
            </a:r>
            <a:r>
              <a:rPr kumimoji="0" lang="en-US" altLang="en-US" sz="2400" b="1" i="0" u="none" strike="noStrike" cap="none" normalizeH="0" baseline="-30000" dirty="0">
                <a:ln>
                  <a:noFill/>
                </a:ln>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kumimoji="0" lang="en-US" altLang="en-US" sz="2400" b="1" i="0" u="none" strike="noStrike" cap="none" normalizeH="0" baseline="0" dirty="0">
                <a:ln>
                  <a:noFill/>
                </a:ln>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O </a:t>
            </a:r>
            <a:r>
              <a:rPr lang="en-US" altLang="en-US" sz="24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+ 2e</a:t>
            </a:r>
            <a:r>
              <a:rPr lang="en-US" altLang="en-US" sz="2400" b="1" baseline="300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2400" b="1" i="0" u="none" strike="noStrike" cap="none" normalizeH="0" baseline="0" dirty="0" smtClean="0">
                <a:ln>
                  <a:noFill/>
                </a:ln>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1" i="1" u="none" strike="noStrike" cap="none" normalizeH="0" baseline="0" dirty="0">
                <a:ln>
                  <a:noFill/>
                </a:ln>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2400" b="1" i="0" u="none" strike="noStrike" cap="none" normalizeH="0" baseline="0" dirty="0">
                <a:ln>
                  <a:noFill/>
                </a:ln>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2</a:t>
            </a:r>
            <a:r>
              <a:rPr kumimoji="0" lang="en-US" altLang="en-US" sz="2400" b="1" i="1" u="none" strike="noStrike" cap="none" normalizeH="0" baseline="0" dirty="0">
                <a:ln>
                  <a:noFill/>
                </a:ln>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OH-</a:t>
            </a:r>
            <a:r>
              <a:rPr kumimoji="0" lang="en-US" altLang="en-US" sz="2400" b="1"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1" i="0" u="none" strike="noStrike" cap="none" normalizeH="0" baseline="0" dirty="0" smtClean="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2400" b="1"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Reduction)</a:t>
            </a:r>
            <a:endParaRPr lang="en-US" altLang="en-US" sz="2400" dirty="0">
              <a:solidFill>
                <a:srgbClr val="002060"/>
              </a:solidFill>
              <a:latin typeface="Times New Roman" panose="02020603050405020304" pitchFamily="18" charset="0"/>
              <a:cs typeface="Times New Roman" panose="02020603050405020304" pitchFamily="18" charset="0"/>
            </a:endParaRPr>
          </a:p>
          <a:p>
            <a:pPr marR="0" lvl="0" algn="ctr" defTabSz="914400" rtl="0" eaLnBrk="0" fontAlgn="base" latinLnBrk="0" hangingPunct="0">
              <a:lnSpc>
                <a:spcPct val="150000"/>
              </a:lnSpc>
              <a:spcBef>
                <a:spcPct val="0"/>
              </a:spcBef>
              <a:spcAft>
                <a:spcPct val="0"/>
              </a:spcAft>
              <a:buClr>
                <a:srgbClr val="7030A0"/>
              </a:buClr>
              <a:buSzTx/>
              <a:tabLst>
                <a:tab pos="457200" algn="l"/>
              </a:tabLst>
            </a:pPr>
            <a:r>
              <a:rPr kumimoji="0" lang="en-US" altLang="en-US" sz="2400" b="1" i="0" u="none" strike="noStrike" cap="none" normalizeH="0" baseline="0" dirty="0">
                <a:ln>
                  <a:noFill/>
                </a:ln>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Over all Reaction: Fe</a:t>
            </a:r>
            <a:r>
              <a:rPr kumimoji="0" lang="en-US" altLang="en-US" sz="2400" b="1" i="0" u="none" strike="noStrike" cap="none" normalizeH="0" baseline="30000" dirty="0">
                <a:ln>
                  <a:noFill/>
                </a:ln>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sz="2400" b="1" i="0" u="none" strike="noStrike" cap="none" normalizeH="0" baseline="0" dirty="0">
                <a:ln>
                  <a:noFill/>
                </a:ln>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+ 2OH</a:t>
            </a:r>
            <a:r>
              <a:rPr kumimoji="0" lang="en-US" altLang="en-US" sz="2400" b="1" i="0" u="none" strike="noStrike" cap="none" normalizeH="0" baseline="30000" dirty="0">
                <a:ln>
                  <a:noFill/>
                </a:ln>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2400" b="1" i="0" u="none" strike="noStrike" cap="none" normalizeH="0" baseline="0" dirty="0">
                <a:ln>
                  <a:noFill/>
                </a:ln>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1" i="1" u="none" strike="noStrike" cap="none" normalizeH="0" baseline="0" dirty="0">
                <a:ln>
                  <a:noFill/>
                </a:ln>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2400" b="1" i="0" u="none" strike="noStrike" cap="none" normalizeH="0" baseline="0" dirty="0">
                <a:ln>
                  <a:noFill/>
                </a:l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Fe(OH)</a:t>
            </a:r>
            <a:r>
              <a:rPr kumimoji="0" lang="en-US" altLang="en-US" sz="2400" b="1" i="0" u="none" strike="noStrike" cap="none" normalizeH="0" baseline="-30000" dirty="0">
                <a:ln>
                  <a:noFill/>
                </a:l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2</a:t>
            </a:r>
          </a:p>
          <a:p>
            <a:pPr marL="342900" marR="0" lvl="0" indent="-342900" algn="just" defTabSz="914400" rtl="0" eaLnBrk="0" fontAlgn="base" latinLnBrk="0" hangingPunct="0">
              <a:lnSpc>
                <a:spcPct val="100000"/>
              </a:lnSpc>
              <a:spcBef>
                <a:spcPct val="0"/>
              </a:spcBef>
              <a:spcAft>
                <a:spcPct val="0"/>
              </a:spcAft>
              <a:buClr>
                <a:srgbClr val="7030A0"/>
              </a:buClr>
              <a:buSzTx/>
              <a:buFont typeface="Wingdings" panose="05000000000000000000" pitchFamily="2" charset="2"/>
              <a:buChar char="v"/>
              <a:tabLst>
                <a:tab pos="457200" algn="l"/>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If enough oxygen is present, easily oxidized to ferric hydroxide (</a:t>
            </a:r>
            <a:r>
              <a:rPr lang="en-US" sz="2400" b="1" dirty="0">
                <a:effectLst/>
                <a:latin typeface="Times New Roman" panose="02020603050405020304" pitchFamily="18" charset="0"/>
                <a:ea typeface="Times New Roman" panose="02020603050405020304" pitchFamily="18" charset="0"/>
              </a:rPr>
              <a:t>Fe</a:t>
            </a:r>
            <a:r>
              <a:rPr lang="en-US" sz="2400" b="1" baseline="-25000" dirty="0">
                <a:effectLst/>
                <a:latin typeface="Times New Roman" panose="02020603050405020304" pitchFamily="18" charset="0"/>
                <a:ea typeface="Times New Roman" panose="02020603050405020304" pitchFamily="18" charset="0"/>
              </a:rPr>
              <a:t>2</a:t>
            </a:r>
            <a:r>
              <a:rPr lang="en-US" sz="2400" b="1" dirty="0">
                <a:effectLst/>
                <a:latin typeface="Times New Roman" panose="02020603050405020304" pitchFamily="18" charset="0"/>
                <a:ea typeface="Times New Roman" panose="02020603050405020304" pitchFamily="18" charset="0"/>
              </a:rPr>
              <a:t>O</a:t>
            </a:r>
            <a:r>
              <a:rPr lang="en-US" sz="2400" b="1" baseline="-25000" dirty="0">
                <a:effectLst/>
                <a:latin typeface="Times New Roman" panose="02020603050405020304" pitchFamily="18" charset="0"/>
                <a:ea typeface="Times New Roman" panose="02020603050405020304" pitchFamily="18" charset="0"/>
              </a:rPr>
              <a:t>3</a:t>
            </a:r>
            <a:r>
              <a:rPr lang="en-US" sz="2400" b="1" dirty="0">
                <a:effectLst/>
                <a:latin typeface="Times New Roman" panose="02020603050405020304" pitchFamily="18" charset="0"/>
                <a:ea typeface="Times New Roman" panose="02020603050405020304" pitchFamily="18" charset="0"/>
              </a:rPr>
              <a:t>.2H</a:t>
            </a:r>
            <a:r>
              <a:rPr lang="en-US" sz="2400" b="1" baseline="-25000" dirty="0">
                <a:effectLst/>
                <a:latin typeface="Times New Roman" panose="02020603050405020304" pitchFamily="18" charset="0"/>
                <a:ea typeface="Times New Roman" panose="02020603050405020304" pitchFamily="18" charset="0"/>
              </a:rPr>
              <a:t>2</a:t>
            </a:r>
            <a:r>
              <a:rPr lang="en-US" sz="2400" b="1" dirty="0">
                <a:effectLst/>
                <a:latin typeface="Times New Roman" panose="02020603050405020304" pitchFamily="18" charset="0"/>
                <a:ea typeface="Times New Roman" panose="02020603050405020304" pitchFamily="18" charset="0"/>
              </a:rPr>
              <a:t>O</a:t>
            </a: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7916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BA6F073-3370-65DE-4557-B7DBD870236D}"/>
              </a:ext>
            </a:extLst>
          </p:cNvPr>
          <p:cNvSpPr txBox="1"/>
          <p:nvPr/>
        </p:nvSpPr>
        <p:spPr>
          <a:xfrm>
            <a:off x="276435" y="238117"/>
            <a:ext cx="11695824" cy="522259"/>
          </a:xfrm>
          <a:prstGeom prst="rect">
            <a:avLst/>
          </a:prstGeom>
          <a:noFill/>
        </p:spPr>
        <p:txBody>
          <a:bodyPr wrap="square">
            <a:spAutoFit/>
          </a:bodyPr>
          <a:lstStyle/>
          <a:p>
            <a:pPr marL="0" marR="0">
              <a:lnSpc>
                <a:spcPct val="107000"/>
              </a:lnSpc>
              <a:spcBef>
                <a:spcPts val="0"/>
              </a:spcBef>
              <a:spcAft>
                <a:spcPts val="800"/>
              </a:spcAft>
            </a:pPr>
            <a:r>
              <a:rPr lang="en-US" sz="28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Types of electrochemical corrosion: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electrochemical corrosion is of two types</a:t>
            </a:r>
          </a:p>
        </p:txBody>
      </p:sp>
      <p:sp>
        <p:nvSpPr>
          <p:cNvPr id="7" name="TextBox 6">
            <a:extLst>
              <a:ext uri="{FF2B5EF4-FFF2-40B4-BE49-F238E27FC236}">
                <a16:creationId xmlns:a16="http://schemas.microsoft.com/office/drawing/2014/main" xmlns="" id="{406890B4-EBE0-6124-8E9A-4FE8A76397FD}"/>
              </a:ext>
            </a:extLst>
          </p:cNvPr>
          <p:cNvSpPr txBox="1"/>
          <p:nvPr/>
        </p:nvSpPr>
        <p:spPr>
          <a:xfrm>
            <a:off x="361506" y="958629"/>
            <a:ext cx="4423149" cy="5268815"/>
          </a:xfrm>
          <a:prstGeom prst="rect">
            <a:avLst/>
          </a:prstGeom>
          <a:noFill/>
        </p:spPr>
        <p:txBody>
          <a:bodyPr wrap="square">
            <a:spAutoFit/>
          </a:bodyPr>
          <a:lstStyle/>
          <a:p>
            <a:pPr marL="404813" lvl="1" indent="-342900">
              <a:lnSpc>
                <a:spcPct val="107000"/>
              </a:lnSpc>
              <a:buFont typeface="+mj-lt"/>
              <a:buAutoNum type="alphaUcPeriod"/>
            </a:pPr>
            <a:r>
              <a:rPr lang="en-US" sz="28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Galvanic Corrosion:</a:t>
            </a:r>
          </a:p>
          <a:p>
            <a:pPr marL="404813" lvl="1" indent="-342900" algn="just">
              <a:lnSpc>
                <a:spcPct val="107000"/>
              </a:lnSpc>
              <a:buClr>
                <a:srgbClr val="7030A0"/>
              </a:buClr>
              <a:buFont typeface="Wingdings" panose="05000000000000000000" pitchFamily="2" charset="2"/>
              <a:buChar char="v"/>
            </a:pPr>
            <a:r>
              <a:rPr lang="en-US" sz="2400" b="0" i="0" dirty="0">
                <a:effectLst/>
                <a:latin typeface="Times New Roman" panose="02020603050405020304" pitchFamily="18" charset="0"/>
                <a:cs typeface="Times New Roman" panose="02020603050405020304" pitchFamily="18" charset="0"/>
              </a:rPr>
              <a:t>This corrosion happens, when different metals with varying potentials are in contact.</a:t>
            </a:r>
          </a:p>
          <a:p>
            <a:pPr marL="404813" lvl="1" indent="-342900" algn="just">
              <a:lnSpc>
                <a:spcPct val="107000"/>
              </a:lnSpc>
              <a:buClr>
                <a:srgbClr val="7030A0"/>
              </a:buCl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O</a:t>
            </a:r>
            <a:r>
              <a:rPr lang="en-US" sz="2400" b="0" i="0" dirty="0">
                <a:effectLst/>
                <a:latin typeface="Times New Roman" panose="02020603050405020304" pitchFamily="18" charset="0"/>
                <a:cs typeface="Times New Roman" panose="02020603050405020304" pitchFamily="18" charset="0"/>
              </a:rPr>
              <a:t>ne metal acts as a cathode whereas the other acts as an anode. This results formation of electrochemical cell.</a:t>
            </a:r>
          </a:p>
          <a:p>
            <a:pPr marL="404813" lvl="1" indent="-342900" algn="just">
              <a:lnSpc>
                <a:spcPct val="107000"/>
              </a:lnSpc>
              <a:buClr>
                <a:srgbClr val="7030A0"/>
              </a:buCl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a:t>
            </a:r>
            <a:r>
              <a:rPr lang="en-US" sz="2400" b="0" i="0" dirty="0">
                <a:effectLst/>
                <a:latin typeface="Times New Roman" panose="02020603050405020304" pitchFamily="18" charset="0"/>
                <a:cs typeface="Times New Roman" panose="02020603050405020304" pitchFamily="18" charset="0"/>
              </a:rPr>
              <a:t>he anode is dissolved into the electrolyte. This electrochemical process is called galvanic, Bimetallic or Differential metallic </a:t>
            </a:r>
            <a:r>
              <a:rPr lang="en-US" sz="2400" dirty="0">
                <a:latin typeface="Times New Roman" panose="02020603050405020304" pitchFamily="18" charset="0"/>
                <a:cs typeface="Times New Roman" panose="02020603050405020304" pitchFamily="18" charset="0"/>
              </a:rPr>
              <a:t>corrosion.</a:t>
            </a:r>
            <a:endParaRPr lang="en-US" sz="28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xmlns="" id="{9C4BF3AD-3F07-1BA2-A962-B44EAC6BD1F8}"/>
              </a:ext>
            </a:extLst>
          </p:cNvPr>
          <p:cNvPicPr>
            <a:picLocks noChangeAspect="1"/>
          </p:cNvPicPr>
          <p:nvPr/>
        </p:nvPicPr>
        <p:blipFill rotWithShape="1">
          <a:blip r:embed="rId3"/>
          <a:srcRect l="7739" t="17264" r="9359" b="3309"/>
          <a:stretch/>
        </p:blipFill>
        <p:spPr>
          <a:xfrm>
            <a:off x="5486402" y="934357"/>
            <a:ext cx="6865452" cy="3358190"/>
          </a:xfrm>
          <a:prstGeom prst="rect">
            <a:avLst/>
          </a:prstGeom>
        </p:spPr>
      </p:pic>
      <p:sp>
        <p:nvSpPr>
          <p:cNvPr id="10" name="TextBox 9">
            <a:extLst>
              <a:ext uri="{FF2B5EF4-FFF2-40B4-BE49-F238E27FC236}">
                <a16:creationId xmlns:a16="http://schemas.microsoft.com/office/drawing/2014/main" xmlns="" id="{360278ED-80D4-AA5D-02F9-25691996BC4A}"/>
              </a:ext>
            </a:extLst>
          </p:cNvPr>
          <p:cNvSpPr txBox="1"/>
          <p:nvPr/>
        </p:nvSpPr>
        <p:spPr>
          <a:xfrm>
            <a:off x="6177515" y="4466528"/>
            <a:ext cx="5582093" cy="1631216"/>
          </a:xfrm>
          <a:prstGeom prst="rect">
            <a:avLst/>
          </a:prstGeom>
          <a:noFill/>
        </p:spPr>
        <p:txBody>
          <a:bodyPr wrap="square">
            <a:spAutoFit/>
          </a:bodyPr>
          <a:lstStyle/>
          <a:p>
            <a:pPr algn="just"/>
            <a:r>
              <a:rPr lang="en-US" sz="2000" b="1" dirty="0">
                <a:solidFill>
                  <a:srgbClr val="C00000"/>
                </a:solidFill>
                <a:latin typeface="Times New Roman" panose="02020603050405020304" pitchFamily="18" charset="0"/>
                <a:cs typeface="Times New Roman" panose="02020603050405020304" pitchFamily="18" charset="0"/>
              </a:rPr>
              <a:t>Example:</a:t>
            </a:r>
          </a:p>
          <a:p>
            <a:pPr marL="457200" indent="-457200" algn="just">
              <a:buFont typeface="+mj-lt"/>
              <a:buAutoNum type="arabicPeriod"/>
            </a:pPr>
            <a:r>
              <a:rPr lang="en-US" sz="2000" b="1" dirty="0">
                <a:solidFill>
                  <a:srgbClr val="0070C0"/>
                </a:solidFill>
                <a:latin typeface="Times New Roman" panose="02020603050405020304" pitchFamily="18" charset="0"/>
                <a:cs typeface="Times New Roman" panose="02020603050405020304" pitchFamily="18" charset="0"/>
              </a:rPr>
              <a:t>Steel screws in a brass marine hardware.</a:t>
            </a:r>
          </a:p>
          <a:p>
            <a:pPr marL="457200" indent="-457200" algn="just">
              <a:buFont typeface="+mj-lt"/>
              <a:buAutoNum type="arabicPeriod"/>
            </a:pPr>
            <a:r>
              <a:rPr lang="en-US" sz="2000" b="1" dirty="0">
                <a:solidFill>
                  <a:srgbClr val="0070C0"/>
                </a:solidFill>
                <a:latin typeface="Times New Roman" panose="02020603050405020304" pitchFamily="18" charset="0"/>
                <a:cs typeface="Times New Roman" panose="02020603050405020304" pitchFamily="18" charset="0"/>
              </a:rPr>
              <a:t>Lead-antimony solder around copper things</a:t>
            </a:r>
          </a:p>
          <a:p>
            <a:pPr marL="457200" indent="-457200" algn="just">
              <a:buFont typeface="+mj-lt"/>
              <a:buAutoNum type="arabicPeriod"/>
            </a:pPr>
            <a:r>
              <a:rPr lang="en-US" sz="2000" b="1" dirty="0">
                <a:solidFill>
                  <a:srgbClr val="0070C0"/>
                </a:solidFill>
                <a:latin typeface="Times New Roman" panose="02020603050405020304" pitchFamily="18" charset="0"/>
                <a:cs typeface="Times New Roman" panose="02020603050405020304" pitchFamily="18" charset="0"/>
              </a:rPr>
              <a:t>Steel propeller shaft in bronze bearing.</a:t>
            </a:r>
          </a:p>
          <a:p>
            <a:pPr marL="457200" indent="-457200" algn="just">
              <a:buFont typeface="+mj-lt"/>
              <a:buAutoNum type="arabicPeriod"/>
            </a:pPr>
            <a:r>
              <a:rPr lang="en-US" sz="2000" b="1" dirty="0">
                <a:solidFill>
                  <a:srgbClr val="0070C0"/>
                </a:solidFill>
                <a:latin typeface="Times New Roman" panose="02020603050405020304" pitchFamily="18" charset="0"/>
                <a:cs typeface="Times New Roman" panose="02020603050405020304" pitchFamily="18" charset="0"/>
              </a:rPr>
              <a:t>Steel pipe connected to copper plumbing.</a:t>
            </a:r>
          </a:p>
        </p:txBody>
      </p:sp>
      <p:grpSp>
        <p:nvGrpSpPr>
          <p:cNvPr id="16" name="Group 15">
            <a:extLst>
              <a:ext uri="{FF2B5EF4-FFF2-40B4-BE49-F238E27FC236}">
                <a16:creationId xmlns:a16="http://schemas.microsoft.com/office/drawing/2014/main" xmlns="" id="{F17E87E9-10FB-DFBE-4699-B22E396729B9}"/>
              </a:ext>
            </a:extLst>
          </p:cNvPr>
          <p:cNvGrpSpPr/>
          <p:nvPr/>
        </p:nvGrpSpPr>
        <p:grpSpPr>
          <a:xfrm>
            <a:off x="6165696" y="1860692"/>
            <a:ext cx="5130490" cy="1975971"/>
            <a:chOff x="6165696" y="1860692"/>
            <a:chExt cx="5130490" cy="1975971"/>
          </a:xfrm>
        </p:grpSpPr>
        <p:sp>
          <p:nvSpPr>
            <p:cNvPr id="11" name="TextBox 10">
              <a:extLst>
                <a:ext uri="{FF2B5EF4-FFF2-40B4-BE49-F238E27FC236}">
                  <a16:creationId xmlns:a16="http://schemas.microsoft.com/office/drawing/2014/main" xmlns="" id="{C7674501-A075-74BE-D5A4-058D8F363D0C}"/>
                </a:ext>
              </a:extLst>
            </p:cNvPr>
            <p:cNvSpPr txBox="1"/>
            <p:nvPr/>
          </p:nvSpPr>
          <p:spPr>
            <a:xfrm>
              <a:off x="6698506" y="1860692"/>
              <a:ext cx="753732" cy="338554"/>
            </a:xfrm>
            <a:prstGeom prst="rect">
              <a:avLst/>
            </a:prstGeom>
            <a:noFill/>
          </p:spPr>
          <p:txBody>
            <a:bodyPr wrap="none" rtlCol="0">
              <a:spAutoFit/>
            </a:bodyPr>
            <a:lstStyle/>
            <a:p>
              <a:r>
                <a:rPr lang="en-US" sz="1600" b="1" dirty="0">
                  <a:solidFill>
                    <a:srgbClr val="C00000"/>
                  </a:solidFill>
                  <a:latin typeface="Times New Roman" panose="02020603050405020304" pitchFamily="18" charset="0"/>
                  <a:cs typeface="Times New Roman" panose="02020603050405020304" pitchFamily="18" charset="0"/>
                </a:rPr>
                <a:t>Anode</a:t>
              </a:r>
            </a:p>
          </p:txBody>
        </p:sp>
        <p:sp>
          <p:nvSpPr>
            <p:cNvPr id="12" name="TextBox 11">
              <a:extLst>
                <a:ext uri="{FF2B5EF4-FFF2-40B4-BE49-F238E27FC236}">
                  <a16:creationId xmlns:a16="http://schemas.microsoft.com/office/drawing/2014/main" xmlns="" id="{6410F96A-62E6-64DA-2F75-F171DE0B5E97}"/>
                </a:ext>
              </a:extLst>
            </p:cNvPr>
            <p:cNvSpPr txBox="1"/>
            <p:nvPr/>
          </p:nvSpPr>
          <p:spPr>
            <a:xfrm>
              <a:off x="9774863" y="3437854"/>
              <a:ext cx="753732" cy="338554"/>
            </a:xfrm>
            <a:prstGeom prst="rect">
              <a:avLst/>
            </a:prstGeom>
            <a:noFill/>
          </p:spPr>
          <p:txBody>
            <a:bodyPr wrap="none" rtlCol="0">
              <a:spAutoFit/>
            </a:bodyPr>
            <a:lstStyle/>
            <a:p>
              <a:r>
                <a:rPr lang="en-US" sz="1600" b="1" dirty="0">
                  <a:solidFill>
                    <a:srgbClr val="C00000"/>
                  </a:solidFill>
                  <a:latin typeface="Times New Roman" panose="02020603050405020304" pitchFamily="18" charset="0"/>
                  <a:cs typeface="Times New Roman" panose="02020603050405020304" pitchFamily="18" charset="0"/>
                </a:rPr>
                <a:t>Anode</a:t>
              </a:r>
            </a:p>
          </p:txBody>
        </p:sp>
        <p:sp>
          <p:nvSpPr>
            <p:cNvPr id="13" name="TextBox 12">
              <a:extLst>
                <a:ext uri="{FF2B5EF4-FFF2-40B4-BE49-F238E27FC236}">
                  <a16:creationId xmlns:a16="http://schemas.microsoft.com/office/drawing/2014/main" xmlns="" id="{812B9B18-EFE7-8EE8-3A0B-4D5309E49F81}"/>
                </a:ext>
              </a:extLst>
            </p:cNvPr>
            <p:cNvSpPr txBox="1"/>
            <p:nvPr/>
          </p:nvSpPr>
          <p:spPr>
            <a:xfrm>
              <a:off x="6165696" y="3498109"/>
              <a:ext cx="925253" cy="338554"/>
            </a:xfrm>
            <a:prstGeom prst="rect">
              <a:avLst/>
            </a:prstGeom>
            <a:noFill/>
          </p:spPr>
          <p:txBody>
            <a:bodyPr wrap="none" rtlCol="0">
              <a:spAutoFit/>
            </a:bodyPr>
            <a:lstStyle/>
            <a:p>
              <a:r>
                <a:rPr lang="en-US" sz="1600" b="1" dirty="0">
                  <a:solidFill>
                    <a:srgbClr val="002060"/>
                  </a:solidFill>
                  <a:latin typeface="Times New Roman" panose="02020603050405020304" pitchFamily="18" charset="0"/>
                  <a:cs typeface="Times New Roman" panose="02020603050405020304" pitchFamily="18" charset="0"/>
                </a:rPr>
                <a:t>Cathode</a:t>
              </a:r>
            </a:p>
          </p:txBody>
        </p:sp>
        <p:sp>
          <p:nvSpPr>
            <p:cNvPr id="15" name="TextBox 14">
              <a:extLst>
                <a:ext uri="{FF2B5EF4-FFF2-40B4-BE49-F238E27FC236}">
                  <a16:creationId xmlns:a16="http://schemas.microsoft.com/office/drawing/2014/main" xmlns="" id="{D438FE82-87D8-2EF8-5A43-3C21A8969810}"/>
                </a:ext>
              </a:extLst>
            </p:cNvPr>
            <p:cNvSpPr txBox="1"/>
            <p:nvPr/>
          </p:nvSpPr>
          <p:spPr>
            <a:xfrm>
              <a:off x="10285544" y="1894831"/>
              <a:ext cx="1010642" cy="307777"/>
            </a:xfrm>
            <a:prstGeom prst="rect">
              <a:avLst/>
            </a:prstGeom>
            <a:noFill/>
          </p:spPr>
          <p:txBody>
            <a:bodyPr wrap="square">
              <a:spAutoFit/>
            </a:bodyPr>
            <a:lstStyle/>
            <a:p>
              <a:r>
                <a:rPr lang="en-US" sz="1400" b="1" dirty="0">
                  <a:solidFill>
                    <a:schemeClr val="bg1"/>
                  </a:solidFill>
                  <a:latin typeface="Times New Roman" panose="02020603050405020304" pitchFamily="18" charset="0"/>
                  <a:cs typeface="Times New Roman" panose="02020603050405020304" pitchFamily="18" charset="0"/>
                </a:rPr>
                <a:t>Cathode</a:t>
              </a:r>
            </a:p>
          </p:txBody>
        </p:sp>
      </p:grpSp>
    </p:spTree>
    <p:extLst>
      <p:ext uri="{BB962C8B-B14F-4D97-AF65-F5344CB8AC3E}">
        <p14:creationId xmlns:p14="http://schemas.microsoft.com/office/powerpoint/2010/main" val="125343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C6DD7E10-2FFC-39CE-CE28-F4C9FAF099EA}"/>
              </a:ext>
            </a:extLst>
          </p:cNvPr>
          <p:cNvSpPr txBox="1"/>
          <p:nvPr/>
        </p:nvSpPr>
        <p:spPr>
          <a:xfrm>
            <a:off x="223282" y="157401"/>
            <a:ext cx="7559751" cy="6550576"/>
          </a:xfrm>
          <a:prstGeom prst="rect">
            <a:avLst/>
          </a:prstGeom>
          <a:noFill/>
        </p:spPr>
        <p:txBody>
          <a:bodyPr wrap="square">
            <a:spAutoFit/>
          </a:bodyPr>
          <a:lstStyle/>
          <a:p>
            <a:pPr marL="514350" marR="0" indent="-514350" algn="just">
              <a:lnSpc>
                <a:spcPct val="107000"/>
              </a:lnSpc>
              <a:spcBef>
                <a:spcPts val="0"/>
              </a:spcBef>
              <a:spcAft>
                <a:spcPts val="800"/>
              </a:spcAft>
              <a:buClr>
                <a:srgbClr val="C00000"/>
              </a:buClr>
              <a:buFont typeface="+mj-lt"/>
              <a:buAutoNum type="alphaUcPeriod" startAt="2"/>
            </a:pPr>
            <a:r>
              <a:rPr lang="en-US" sz="28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Concentration cell corrosion (Differential Aeration corrosion):</a:t>
            </a:r>
          </a:p>
          <a:p>
            <a:pPr marL="574675" marR="0" indent="-342900" algn="just">
              <a:lnSpc>
                <a:spcPct val="107000"/>
              </a:lnSpc>
              <a:spcBef>
                <a:spcPts val="0"/>
              </a:spcBef>
              <a:spcAft>
                <a:spcPts val="800"/>
              </a:spcAft>
              <a:buClr>
                <a:srgbClr val="7030A0"/>
              </a:buClr>
              <a:buFont typeface="Wingdings" panose="05000000000000000000" pitchFamily="2" charset="2"/>
              <a:buChar char="v"/>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It occurs when a metal is exposed to differential air or oxygen concentration.</a:t>
            </a:r>
          </a:p>
          <a:p>
            <a:pPr marL="574675" marR="0" indent="-342900" algn="just">
              <a:lnSpc>
                <a:spcPct val="107000"/>
              </a:lnSpc>
              <a:spcBef>
                <a:spcPts val="0"/>
              </a:spcBef>
              <a:spcAft>
                <a:spcPts val="800"/>
              </a:spcAft>
              <a:buClr>
                <a:srgbClr val="7030A0"/>
              </a:buClr>
              <a:buFont typeface="Wingdings" panose="05000000000000000000" pitchFamily="2" charset="2"/>
              <a:buChar char="v"/>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Since the cathodic reaction requires oxygen, the part of the metal exposed to higher conc. of oxygen acts as cathode.</a:t>
            </a:r>
          </a:p>
          <a:p>
            <a:pPr marL="574675" marR="0" indent="-342900" algn="just">
              <a:lnSpc>
                <a:spcPct val="107000"/>
              </a:lnSpc>
              <a:spcBef>
                <a:spcPts val="0"/>
              </a:spcBef>
              <a:spcAft>
                <a:spcPts val="800"/>
              </a:spcAft>
              <a:buClr>
                <a:srgbClr val="7030A0"/>
              </a:buClr>
              <a:buFont typeface="Wingdings" panose="05000000000000000000" pitchFamily="2" charset="2"/>
              <a:buChar char="v"/>
            </a:pPr>
            <a:r>
              <a:rPr lang="en-US" sz="2400" dirty="0">
                <a:latin typeface="Times New Roman" panose="02020603050405020304" pitchFamily="18" charset="0"/>
                <a:ea typeface="Calibri" panose="020F0502020204030204" pitchFamily="34" charset="0"/>
                <a:cs typeface="Times New Roman" panose="02020603050405020304" pitchFamily="18" charset="0"/>
              </a:rPr>
              <a:t>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he metallic part  at lower oxygen conc. acts as anode and corrosion occurs at this region.</a:t>
            </a:r>
          </a:p>
          <a:p>
            <a:pPr lvl="2" algn="just">
              <a:lnSpc>
                <a:spcPct val="107000"/>
              </a:lnSpc>
              <a:spcAft>
                <a:spcPts val="800"/>
              </a:spcAft>
              <a:buClr>
                <a:srgbClr val="7030A0"/>
              </a:buClr>
            </a:pPr>
            <a:r>
              <a:rPr lang="en-US" sz="24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E</a:t>
            </a:r>
            <a:r>
              <a:rPr lang="en-US"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xamples of differential aeration corrosions:</a:t>
            </a:r>
          </a:p>
          <a:p>
            <a:pPr lvl="2" algn="just">
              <a:lnSpc>
                <a:spcPct val="107000"/>
              </a:lnSpc>
              <a:spcAft>
                <a:spcPts val="800"/>
              </a:spcAft>
            </a:pPr>
            <a:r>
              <a:rPr lang="en-US"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Example-1:</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Water-line Corrosion</a:t>
            </a:r>
          </a:p>
          <a:p>
            <a:pPr lvl="2" algn="just">
              <a:lnSpc>
                <a:spcPct val="107000"/>
              </a:lnSpc>
              <a:spcAft>
                <a:spcPts val="800"/>
              </a:spcAft>
            </a:pPr>
            <a:r>
              <a:rPr lang="en-US"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Example-2: </a:t>
            </a:r>
            <a:r>
              <a:rPr lang="en-US" sz="2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Pitting corrosion</a:t>
            </a:r>
          </a:p>
          <a:p>
            <a:pPr lvl="2" algn="just">
              <a:lnSpc>
                <a:spcPct val="107000"/>
              </a:lnSpc>
              <a:spcAft>
                <a:spcPts val="800"/>
              </a:spcAft>
            </a:pPr>
            <a:r>
              <a:rPr lang="en-US"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Example-3: </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Stress corrosion</a:t>
            </a:r>
          </a:p>
          <a:p>
            <a:pPr lvl="2" algn="just">
              <a:lnSpc>
                <a:spcPct val="107000"/>
              </a:lnSpc>
              <a:spcAft>
                <a:spcPts val="800"/>
              </a:spcAft>
            </a:pPr>
            <a:r>
              <a:rPr lang="en-US"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Example-4: </a:t>
            </a:r>
            <a:r>
              <a:rPr lang="en-US" sz="2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Cervices corrosion</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xmlns="" id="{8D670911-DAC7-7AFB-E6C6-12D6829A747C}"/>
              </a:ext>
            </a:extLst>
          </p:cNvPr>
          <p:cNvPicPr>
            <a:picLocks noChangeAspect="1"/>
          </p:cNvPicPr>
          <p:nvPr/>
        </p:nvPicPr>
        <p:blipFill>
          <a:blip r:embed="rId2"/>
          <a:stretch>
            <a:fillRect/>
          </a:stretch>
        </p:blipFill>
        <p:spPr>
          <a:xfrm>
            <a:off x="7868093" y="157401"/>
            <a:ext cx="4819539" cy="6349725"/>
          </a:xfrm>
          <a:prstGeom prst="rect">
            <a:avLst/>
          </a:prstGeom>
        </p:spPr>
      </p:pic>
    </p:spTree>
    <p:extLst>
      <p:ext uri="{BB962C8B-B14F-4D97-AF65-F5344CB8AC3E}">
        <p14:creationId xmlns:p14="http://schemas.microsoft.com/office/powerpoint/2010/main" val="28287574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ACD19CC-786F-0C3B-CEAD-C85813470B6F}"/>
              </a:ext>
            </a:extLst>
          </p:cNvPr>
          <p:cNvPicPr>
            <a:picLocks noChangeAspect="1"/>
          </p:cNvPicPr>
          <p:nvPr/>
        </p:nvPicPr>
        <p:blipFill>
          <a:blip r:embed="rId2"/>
          <a:stretch>
            <a:fillRect/>
          </a:stretch>
        </p:blipFill>
        <p:spPr>
          <a:xfrm>
            <a:off x="6363587" y="3018318"/>
            <a:ext cx="6134989" cy="371475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F6510925-C4E0-2D1C-47AD-78CBB7E5515C}"/>
                  </a:ext>
                </a:extLst>
              </p:cNvPr>
              <p:cNvSpPr txBox="1"/>
              <p:nvPr/>
            </p:nvSpPr>
            <p:spPr>
              <a:xfrm>
                <a:off x="340239" y="820565"/>
                <a:ext cx="5879808" cy="5347361"/>
              </a:xfrm>
              <a:prstGeom prst="rect">
                <a:avLst/>
              </a:prstGeom>
              <a:noFill/>
            </p:spPr>
            <p:txBody>
              <a:bodyPr wrap="square">
                <a:spAutoFit/>
              </a:bodyPr>
              <a:lstStyle/>
              <a:p>
                <a:pPr marL="457200" indent="-457200" algn="just">
                  <a:lnSpc>
                    <a:spcPct val="106000"/>
                  </a:lnSpc>
                  <a:spcAft>
                    <a:spcPts val="800"/>
                  </a:spcAft>
                  <a:buFont typeface="+mj-lt"/>
                  <a:buAutoNum type="arabicPeriod"/>
                </a:pP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Water-line Corrosion</a:t>
                </a:r>
                <a:r>
                  <a:rPr lang="en-US" sz="2400" b="1" kern="12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42900" indent="-342900" algn="just">
                  <a:lnSpc>
                    <a:spcPct val="106000"/>
                  </a:lnSpc>
                  <a:spcAft>
                    <a:spcPts val="800"/>
                  </a:spcAft>
                  <a:buClr>
                    <a:srgbClr val="7030A0"/>
                  </a:buClr>
                  <a:buFont typeface="Wingdings" panose="05000000000000000000" pitchFamily="2" charset="2"/>
                  <a:buChar char="v"/>
                </a:pPr>
                <a:r>
                  <a:rPr lang="en-US" sz="240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Ocean-going ships, water storage steel tanks or steel pipes carrying liquid when exposed to atmosphere, undergoes this type of corrosion.</a:t>
                </a:r>
              </a:p>
              <a:p>
                <a:pPr marL="342900" indent="-342900" algn="just">
                  <a:lnSpc>
                    <a:spcPct val="106000"/>
                  </a:lnSpc>
                  <a:spcAft>
                    <a:spcPts val="800"/>
                  </a:spcAft>
                  <a:buClr>
                    <a:srgbClr val="7030A0"/>
                  </a:buClr>
                  <a:buFont typeface="Wingdings" panose="05000000000000000000" pitchFamily="2" charset="2"/>
                  <a:buChar char="v"/>
                </a:pPr>
                <a:r>
                  <a:rPr lang="en-US" sz="240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metallic part just below the waterline is more anodic to part above the waterline.</a:t>
                </a:r>
              </a:p>
              <a:p>
                <a:pPr marL="342900" indent="-342900" algn="just">
                  <a:lnSpc>
                    <a:spcPct val="106000"/>
                  </a:lnSpc>
                  <a:spcAft>
                    <a:spcPts val="800"/>
                  </a:spcAft>
                  <a:buClr>
                    <a:srgbClr val="7030A0"/>
                  </a:buClr>
                  <a:buFont typeface="Wingdings" panose="05000000000000000000" pitchFamily="2" charset="2"/>
                  <a:buChar char="v"/>
                </a:pPr>
                <a:r>
                  <a:rPr lang="en-US" sz="240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 the metal just below the waterline undergoes corrosion. The reactions are:</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06000"/>
                  </a:lnSpc>
                  <a:spcBef>
                    <a:spcPts val="0"/>
                  </a:spcBef>
                  <a:spcAft>
                    <a:spcPts val="0"/>
                  </a:spcAft>
                </a:pPr>
                <a:r>
                  <a:rPr lang="en-US" sz="2400" b="1"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a:t>
                </a:r>
                <a:r>
                  <a:rPr lang="en-US" sz="2400" b="1" kern="12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anode:  </a:t>
                </a:r>
                <a:r>
                  <a:rPr lang="en-US" sz="24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Fe</a:t>
                </a:r>
                <a:r>
                  <a:rPr lang="en-US" sz="2400" b="1" kern="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US" sz="2400" b="1" i="1" kern="1200">
                        <a:solidFill>
                          <a:srgbClr val="002060"/>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400" b="1" kern="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Fe</a:t>
                </a:r>
                <a:r>
                  <a:rPr lang="en-US" sz="2400" b="1" kern="1200" baseline="30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200" spc="-5"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200" spc="-25"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2e</a:t>
                </a:r>
                <a:r>
                  <a:rPr lang="en-US" sz="2400" b="1" kern="1200" spc="-25" baseline="30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06000"/>
                  </a:lnSpc>
                  <a:spcBef>
                    <a:spcPts val="0"/>
                  </a:spcBef>
                  <a:spcAft>
                    <a:spcPts val="0"/>
                  </a:spcAft>
                </a:pPr>
                <a:r>
                  <a:rPr lang="en-US" sz="2400" b="1" kern="12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Cathode:  </a:t>
                </a:r>
                <a:r>
                  <a:rPr lang="en-US" sz="2400" b="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US" sz="2400" b="1" i="1" kern="1200" smtClean="0">
                            <a:solidFill>
                              <a:srgbClr val="002060"/>
                            </a:solidFill>
                            <a:effectLst/>
                            <a:latin typeface="Cambria Math"/>
                            <a:ea typeface="Calibri" panose="020F0502020204030204" pitchFamily="34" charset="0"/>
                            <a:cs typeface="Times New Roman" panose="02020603050405020304" pitchFamily="18" charset="0"/>
                          </a:rPr>
                        </m:ctrlPr>
                      </m:fPr>
                      <m:num>
                        <m:r>
                          <a:rPr lang="en-US" sz="2400" b="1" i="1" kern="1200">
                            <a:solidFill>
                              <a:srgbClr val="002060"/>
                            </a:solidFill>
                            <a:effectLst/>
                            <a:latin typeface="Cambria Math" panose="02040503050406030204" pitchFamily="18" charset="0"/>
                            <a:ea typeface="Calibri" panose="020F0502020204030204" pitchFamily="34" charset="0"/>
                            <a:cs typeface="Times New Roman" panose="02020603050405020304" pitchFamily="18" charset="0"/>
                          </a:rPr>
                          <m:t>𝟏</m:t>
                        </m:r>
                      </m:num>
                      <m:den>
                        <m:r>
                          <a:rPr lang="en-US" sz="2400" b="1" i="1" kern="1200">
                            <a:solidFill>
                              <a:srgbClr val="002060"/>
                            </a:solidFill>
                            <a:effectLst/>
                            <a:latin typeface="Cambria Math" panose="02040503050406030204" pitchFamily="18" charset="0"/>
                            <a:ea typeface="Calibri" panose="020F0502020204030204" pitchFamily="34" charset="0"/>
                            <a:cs typeface="Times New Roman" panose="02020603050405020304" pitchFamily="18" charset="0"/>
                          </a:rPr>
                          <m:t>𝟐</m:t>
                        </m:r>
                      </m:den>
                    </m:f>
                  </m:oMath>
                </a14:m>
                <a:r>
                  <a:rPr lang="en-US" sz="2400" b="1" kern="12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2400" b="1" kern="1200" baseline="-25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2400" b="1" kern="12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  H</a:t>
                </a:r>
                <a:r>
                  <a:rPr lang="en-US" sz="2400" b="1" kern="1200" baseline="-25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2400" b="1" kern="12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O  </a:t>
                </a:r>
                <a14:m>
                  <m:oMath xmlns:m="http://schemas.openxmlformats.org/officeDocument/2006/math">
                    <m:r>
                      <a:rPr lang="en-US" sz="2400" b="1" i="1" kern="1200">
                        <a:solidFill>
                          <a:srgbClr val="00206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b="1" kern="12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2</a:t>
                </a:r>
                <a14:m>
                  <m:oMath xmlns:m="http://schemas.openxmlformats.org/officeDocument/2006/math">
                    <m:sSup>
                      <m:sSupPr>
                        <m:ctrlPr>
                          <a:rPr lang="en-US" sz="2400" b="1" i="1" kern="1200">
                            <a:solidFill>
                              <a:srgbClr val="002060"/>
                            </a:solidFill>
                            <a:effectLst/>
                            <a:latin typeface="Cambria Math"/>
                            <a:ea typeface="Times New Roman" panose="02020603050405020304" pitchFamily="18" charset="0"/>
                            <a:cs typeface="Times New Roman" panose="02020603050405020304" pitchFamily="18" charset="0"/>
                          </a:rPr>
                        </m:ctrlPr>
                      </m:sSupPr>
                      <m:e>
                        <m:r>
                          <a:rPr lang="en-US" sz="2400" b="1" i="1" kern="1200">
                            <a:solidFill>
                              <a:srgbClr val="002060"/>
                            </a:solidFill>
                            <a:effectLst/>
                            <a:latin typeface="Cambria Math" panose="02040503050406030204" pitchFamily="18" charset="0"/>
                            <a:ea typeface="Times New Roman" panose="02020603050405020304" pitchFamily="18" charset="0"/>
                            <a:cs typeface="Times New Roman" panose="02020603050405020304" pitchFamily="18" charset="0"/>
                          </a:rPr>
                          <m:t>𝑶𝑯</m:t>
                        </m:r>
                      </m:e>
                      <m:sup>
                        <m:r>
                          <a:rPr lang="en-US" sz="2400" b="1" i="1" kern="1200">
                            <a:solidFill>
                              <a:srgbClr val="002060"/>
                            </a:solidFill>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06000"/>
                  </a:lnSpc>
                  <a:spcBef>
                    <a:spcPts val="0"/>
                  </a:spcBef>
                  <a:spcAft>
                    <a:spcPts val="0"/>
                  </a:spcAft>
                  <a:tabLst>
                    <a:tab pos="457200" algn="l"/>
                  </a:tabLst>
                </a:pPr>
                <a:r>
                  <a:rPr lang="en-US" sz="2400" b="1" kern="12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Over all Reaction: </a:t>
                </a:r>
                <a:r>
                  <a:rPr lang="en-US" sz="2400" b="1" kern="1200" spc="-1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Fe</a:t>
                </a:r>
                <a:r>
                  <a:rPr lang="en-US" sz="2400" b="1" kern="1200" spc="-10" baseline="30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200" spc="-1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+ 2OH</a:t>
                </a:r>
                <a:r>
                  <a:rPr lang="en-US" sz="2400" b="1" kern="1200" spc="-10" baseline="30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b="1" kern="1200" spc="-1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US" sz="2400" b="1" i="1" kern="1200" spc="-10">
                        <a:solidFill>
                          <a:srgbClr val="002060"/>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400" b="1" kern="1200" spc="-1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Fe(OH)</a:t>
                </a:r>
                <a:r>
                  <a:rPr lang="en-US" sz="2400" b="1" kern="1200" spc="-10" baseline="-25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F6510925-C4E0-2D1C-47AD-78CBB7E5515C}"/>
                  </a:ext>
                </a:extLst>
              </p:cNvPr>
              <p:cNvSpPr txBox="1">
                <a:spLocks noRot="1" noChangeAspect="1" noMove="1" noResize="1" noEditPoints="1" noAdjustHandles="1" noChangeArrowheads="1" noChangeShapeType="1" noTextEdit="1"/>
              </p:cNvSpPr>
              <p:nvPr/>
            </p:nvSpPr>
            <p:spPr>
              <a:xfrm>
                <a:off x="340239" y="820565"/>
                <a:ext cx="5879808" cy="5347361"/>
              </a:xfrm>
              <a:prstGeom prst="rect">
                <a:avLst/>
              </a:prstGeom>
              <a:blipFill>
                <a:blip r:embed="rId3"/>
                <a:stretch>
                  <a:fillRect l="-1452" t="-912" r="-1556" b="-171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xmlns="" id="{374F4940-C180-05FE-D9F0-EF20114C5A7B}"/>
              </a:ext>
            </a:extLst>
          </p:cNvPr>
          <p:cNvPicPr>
            <a:picLocks noChangeAspect="1"/>
          </p:cNvPicPr>
          <p:nvPr/>
        </p:nvPicPr>
        <p:blipFill>
          <a:blip r:embed="rId4"/>
          <a:stretch>
            <a:fillRect/>
          </a:stretch>
        </p:blipFill>
        <p:spPr>
          <a:xfrm>
            <a:off x="6581555" y="645929"/>
            <a:ext cx="2785729" cy="2372389"/>
          </a:xfrm>
          <a:prstGeom prst="rect">
            <a:avLst/>
          </a:prstGeom>
        </p:spPr>
      </p:pic>
    </p:spTree>
    <p:extLst>
      <p:ext uri="{BB962C8B-B14F-4D97-AF65-F5344CB8AC3E}">
        <p14:creationId xmlns:p14="http://schemas.microsoft.com/office/powerpoint/2010/main" val="7450001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D52EBFB-1EF5-3104-4BD2-C3910A628B77}"/>
              </a:ext>
            </a:extLst>
          </p:cNvPr>
          <p:cNvSpPr txBox="1"/>
          <p:nvPr/>
        </p:nvSpPr>
        <p:spPr>
          <a:xfrm>
            <a:off x="361508" y="242072"/>
            <a:ext cx="5890436" cy="6111097"/>
          </a:xfrm>
          <a:prstGeom prst="rect">
            <a:avLst/>
          </a:prstGeom>
          <a:noFill/>
        </p:spPr>
        <p:txBody>
          <a:bodyPr wrap="square">
            <a:spAutoFit/>
          </a:bodyPr>
          <a:lstStyle/>
          <a:p>
            <a:pPr marL="457200" marR="0" indent="-457200" algn="just">
              <a:lnSpc>
                <a:spcPct val="107000"/>
              </a:lnSpc>
              <a:spcBef>
                <a:spcPts val="0"/>
              </a:spcBef>
              <a:spcAft>
                <a:spcPts val="800"/>
              </a:spcAft>
              <a:buFont typeface="+mj-lt"/>
              <a:buAutoNum type="arabicPeriod" startAt="2"/>
            </a:pP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Pitting Corrosion:</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It involves localized attack resulting in the formation of cavities. </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This corrosion occurs when a small portion of the metal surface is occupied by dust, scale, sand or water drop.</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metal below the water drop or dust deposit is with lower conc. of oxygen, become anode and undergoes corrosion. </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Once a pit formed, the rate of corrosion increases. </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accelerated corrosion takes place below the deposit due to small anodic area and large cathodic area.</a:t>
            </a:r>
          </a:p>
        </p:txBody>
      </p:sp>
      <p:pic>
        <p:nvPicPr>
          <p:cNvPr id="5" name="Picture 4">
            <a:extLst>
              <a:ext uri="{FF2B5EF4-FFF2-40B4-BE49-F238E27FC236}">
                <a16:creationId xmlns:a16="http://schemas.microsoft.com/office/drawing/2014/main" xmlns="" id="{768312D5-E02B-0702-26EE-0A19EAE2C1C9}"/>
              </a:ext>
            </a:extLst>
          </p:cNvPr>
          <p:cNvPicPr>
            <a:picLocks noChangeAspect="1"/>
          </p:cNvPicPr>
          <p:nvPr/>
        </p:nvPicPr>
        <p:blipFill rotWithShape="1">
          <a:blip r:embed="rId3"/>
          <a:srcRect l="7598" t="40353" r="6060" b="4059"/>
          <a:stretch/>
        </p:blipFill>
        <p:spPr>
          <a:xfrm>
            <a:off x="6549656" y="361507"/>
            <a:ext cx="5890436" cy="434974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6E06F67C-400A-0976-177F-679DB3143815}"/>
                  </a:ext>
                </a:extLst>
              </p:cNvPr>
              <p:cNvSpPr txBox="1"/>
              <p:nvPr/>
            </p:nvSpPr>
            <p:spPr>
              <a:xfrm>
                <a:off x="6326372" y="4843900"/>
                <a:ext cx="6113719" cy="1413336"/>
              </a:xfrm>
              <a:prstGeom prst="rect">
                <a:avLst/>
              </a:prstGeom>
              <a:noFill/>
            </p:spPr>
            <p:txBody>
              <a:bodyPr wrap="square">
                <a:spAutoFit/>
              </a:bodyPr>
              <a:lstStyle/>
              <a:p>
                <a:pPr marL="0" marR="0" algn="ctr">
                  <a:lnSpc>
                    <a:spcPct val="106000"/>
                  </a:lnSpc>
                  <a:spcBef>
                    <a:spcPts val="0"/>
                  </a:spcBef>
                  <a:spcAft>
                    <a:spcPts val="0"/>
                  </a:spcAft>
                </a:pPr>
                <a:r>
                  <a:rPr lang="en-US" sz="2400" b="1"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a:t>
                </a:r>
                <a:r>
                  <a:rPr lang="en-US" sz="2400" b="1" kern="12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anode:  </a:t>
                </a:r>
                <a:r>
                  <a:rPr lang="en-US" sz="24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Fe</a:t>
                </a:r>
                <a:r>
                  <a:rPr lang="en-US" sz="2400" b="1" kern="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US" sz="2400" b="1" i="1" kern="1200">
                        <a:solidFill>
                          <a:srgbClr val="002060"/>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400" b="1" kern="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Fe</a:t>
                </a:r>
                <a:r>
                  <a:rPr lang="en-US" sz="2400" b="1" kern="1200" baseline="30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200" spc="-5"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200" spc="-25"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2e</a:t>
                </a:r>
                <a:r>
                  <a:rPr lang="en-US" sz="2400" b="1" kern="1200" spc="-25" baseline="30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06000"/>
                  </a:lnSpc>
                  <a:spcBef>
                    <a:spcPts val="0"/>
                  </a:spcBef>
                  <a:spcAft>
                    <a:spcPts val="0"/>
                  </a:spcAft>
                </a:pPr>
                <a:r>
                  <a:rPr lang="en-US" sz="2400" b="1" kern="12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Cathode:  </a:t>
                </a:r>
                <a:r>
                  <a:rPr lang="en-US" sz="2400" b="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US" sz="2400" b="1" i="1" kern="1200" smtClean="0">
                            <a:solidFill>
                              <a:srgbClr val="002060"/>
                            </a:solidFill>
                            <a:effectLst/>
                            <a:latin typeface="Cambria Math"/>
                            <a:ea typeface="Calibri" panose="020F0502020204030204" pitchFamily="34" charset="0"/>
                            <a:cs typeface="Times New Roman" panose="02020603050405020304" pitchFamily="18" charset="0"/>
                          </a:rPr>
                        </m:ctrlPr>
                      </m:fPr>
                      <m:num>
                        <m:r>
                          <a:rPr lang="en-US" sz="2400" b="1" i="1" kern="1200">
                            <a:solidFill>
                              <a:srgbClr val="002060"/>
                            </a:solidFill>
                            <a:effectLst/>
                            <a:latin typeface="Cambria Math" panose="02040503050406030204" pitchFamily="18" charset="0"/>
                            <a:ea typeface="Calibri" panose="020F0502020204030204" pitchFamily="34" charset="0"/>
                            <a:cs typeface="Times New Roman" panose="02020603050405020304" pitchFamily="18" charset="0"/>
                          </a:rPr>
                          <m:t>𝟏</m:t>
                        </m:r>
                      </m:num>
                      <m:den>
                        <m:r>
                          <a:rPr lang="en-US" sz="2400" b="1" i="1" kern="1200">
                            <a:solidFill>
                              <a:srgbClr val="002060"/>
                            </a:solidFill>
                            <a:effectLst/>
                            <a:latin typeface="Cambria Math" panose="02040503050406030204" pitchFamily="18" charset="0"/>
                            <a:ea typeface="Calibri" panose="020F0502020204030204" pitchFamily="34" charset="0"/>
                            <a:cs typeface="Times New Roman" panose="02020603050405020304" pitchFamily="18" charset="0"/>
                          </a:rPr>
                          <m:t>𝟐</m:t>
                        </m:r>
                      </m:den>
                    </m:f>
                  </m:oMath>
                </a14:m>
                <a:r>
                  <a:rPr lang="en-US" sz="2400" b="1" kern="12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2400" b="1" kern="1200" baseline="-25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2400" b="1" kern="12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  H</a:t>
                </a:r>
                <a:r>
                  <a:rPr lang="en-US" sz="2400" b="1" kern="1200" baseline="-25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2400" b="1" kern="12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O  </a:t>
                </a:r>
                <a14:m>
                  <m:oMath xmlns:m="http://schemas.openxmlformats.org/officeDocument/2006/math">
                    <m:r>
                      <a:rPr lang="en-US" sz="2400" b="1" i="1" kern="1200">
                        <a:solidFill>
                          <a:srgbClr val="00206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b="1" kern="12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2</a:t>
                </a:r>
                <a14:m>
                  <m:oMath xmlns:m="http://schemas.openxmlformats.org/officeDocument/2006/math">
                    <m:sSup>
                      <m:sSupPr>
                        <m:ctrlPr>
                          <a:rPr lang="en-US" sz="2400" b="1" i="1" kern="1200">
                            <a:solidFill>
                              <a:srgbClr val="002060"/>
                            </a:solidFill>
                            <a:effectLst/>
                            <a:latin typeface="Cambria Math"/>
                            <a:ea typeface="Times New Roman" panose="02020603050405020304" pitchFamily="18" charset="0"/>
                            <a:cs typeface="Times New Roman" panose="02020603050405020304" pitchFamily="18" charset="0"/>
                          </a:rPr>
                        </m:ctrlPr>
                      </m:sSupPr>
                      <m:e>
                        <m:r>
                          <a:rPr lang="en-US" sz="2400" b="1" i="1" kern="1200">
                            <a:solidFill>
                              <a:srgbClr val="002060"/>
                            </a:solidFill>
                            <a:effectLst/>
                            <a:latin typeface="Cambria Math" panose="02040503050406030204" pitchFamily="18" charset="0"/>
                            <a:ea typeface="Times New Roman" panose="02020603050405020304" pitchFamily="18" charset="0"/>
                            <a:cs typeface="Times New Roman" panose="02020603050405020304" pitchFamily="18" charset="0"/>
                          </a:rPr>
                          <m:t>𝑶𝑯</m:t>
                        </m:r>
                      </m:e>
                      <m:sup>
                        <m:r>
                          <a:rPr lang="en-US" sz="2400" b="1" i="1" kern="1200">
                            <a:solidFill>
                              <a:srgbClr val="002060"/>
                            </a:solidFill>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06000"/>
                  </a:lnSpc>
                  <a:spcBef>
                    <a:spcPts val="0"/>
                  </a:spcBef>
                  <a:spcAft>
                    <a:spcPts val="0"/>
                  </a:spcAft>
                  <a:tabLst>
                    <a:tab pos="457200" algn="l"/>
                  </a:tabLst>
                </a:pPr>
                <a:r>
                  <a:rPr lang="en-US" sz="2400" b="1" kern="12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Over all Reaction: </a:t>
                </a:r>
                <a:r>
                  <a:rPr lang="en-US" sz="2400" b="1" kern="1200" spc="-1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Fe</a:t>
                </a:r>
                <a:r>
                  <a:rPr lang="en-US" sz="2400" b="1" kern="1200" spc="-10" baseline="30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2400" b="1" kern="1200" spc="-1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+ 2OH</a:t>
                </a:r>
                <a:r>
                  <a:rPr lang="en-US" sz="2400" b="1" kern="1200" spc="-10" baseline="30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b="1" kern="1200" spc="-1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US" sz="2400" b="1" i="1" kern="1200" spc="-10">
                        <a:solidFill>
                          <a:srgbClr val="002060"/>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400" b="1" kern="1200" spc="-1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Fe(OH)</a:t>
                </a:r>
                <a:r>
                  <a:rPr lang="en-US" sz="2400" b="1" kern="1200" spc="-10" baseline="-25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6E06F67C-400A-0976-177F-679DB3143815}"/>
                  </a:ext>
                </a:extLst>
              </p:cNvPr>
              <p:cNvSpPr txBox="1">
                <a:spLocks noRot="1" noChangeAspect="1" noMove="1" noResize="1" noEditPoints="1" noAdjustHandles="1" noChangeArrowheads="1" noChangeShapeType="1" noTextEdit="1"/>
              </p:cNvSpPr>
              <p:nvPr/>
            </p:nvSpPr>
            <p:spPr>
              <a:xfrm>
                <a:off x="6326372" y="4843900"/>
                <a:ext cx="6113719" cy="1413336"/>
              </a:xfrm>
              <a:prstGeom prst="rect">
                <a:avLst/>
              </a:prstGeom>
              <a:blipFill>
                <a:blip r:embed="rId4"/>
                <a:stretch>
                  <a:fillRect t="-3463" b="-9524"/>
                </a:stretch>
              </a:blipFill>
            </p:spPr>
            <p:txBody>
              <a:bodyPr/>
              <a:lstStyle/>
              <a:p>
                <a:r>
                  <a:rPr lang="en-US">
                    <a:noFill/>
                  </a:rPr>
                  <a:t> </a:t>
                </a:r>
              </a:p>
            </p:txBody>
          </p:sp>
        </mc:Fallback>
      </mc:AlternateContent>
    </p:spTree>
    <p:extLst>
      <p:ext uri="{BB962C8B-B14F-4D97-AF65-F5344CB8AC3E}">
        <p14:creationId xmlns:p14="http://schemas.microsoft.com/office/powerpoint/2010/main" val="6532233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D7CAB3A-FC1F-CF6C-ECBE-835406171AE8}"/>
              </a:ext>
            </a:extLst>
          </p:cNvPr>
          <p:cNvSpPr txBox="1"/>
          <p:nvPr/>
        </p:nvSpPr>
        <p:spPr>
          <a:xfrm>
            <a:off x="244550" y="-51543"/>
            <a:ext cx="7464056" cy="6891887"/>
          </a:xfrm>
          <a:prstGeom prst="rect">
            <a:avLst/>
          </a:prstGeom>
          <a:noFill/>
        </p:spPr>
        <p:txBody>
          <a:bodyPr wrap="square">
            <a:spAutoFit/>
          </a:bodyPr>
          <a:lstStyle/>
          <a:p>
            <a:pPr marL="342900" marR="0" indent="-342900" algn="just">
              <a:lnSpc>
                <a:spcPct val="150000"/>
              </a:lnSpc>
              <a:spcBef>
                <a:spcPts val="0"/>
              </a:spcBef>
              <a:spcAft>
                <a:spcPts val="0"/>
              </a:spcAft>
              <a:buFont typeface="+mj-lt"/>
              <a:buAutoNum type="arabicPeriod" startAt="3"/>
              <a:tabLst>
                <a:tab pos="584200" algn="l"/>
              </a:tabLst>
            </a:pPr>
            <a:r>
              <a:rPr lang="en-US" sz="2400" b="1" dirty="0">
                <a:solidFill>
                  <a:srgbClr val="C00000"/>
                </a:solidFill>
                <a:effectLst/>
                <a:latin typeface="Times New Roman" panose="02020603050405020304" pitchFamily="18" charset="0"/>
                <a:ea typeface="Times New Roman" panose="02020603050405020304" pitchFamily="18" charset="0"/>
              </a:rPr>
              <a:t>Stress</a:t>
            </a:r>
            <a:r>
              <a:rPr lang="en-US" sz="2400" b="1" spc="-15" dirty="0">
                <a:solidFill>
                  <a:srgbClr val="C00000"/>
                </a:solidFill>
                <a:effectLst/>
                <a:latin typeface="Times New Roman" panose="02020603050405020304" pitchFamily="18" charset="0"/>
                <a:ea typeface="Times New Roman" panose="02020603050405020304" pitchFamily="18" charset="0"/>
              </a:rPr>
              <a:t> </a:t>
            </a:r>
            <a:r>
              <a:rPr lang="en-US" sz="2400" b="1" dirty="0">
                <a:solidFill>
                  <a:srgbClr val="C00000"/>
                </a:solidFill>
                <a:effectLst/>
                <a:latin typeface="Times New Roman" panose="02020603050405020304" pitchFamily="18" charset="0"/>
                <a:ea typeface="Times New Roman" panose="02020603050405020304" pitchFamily="18" charset="0"/>
              </a:rPr>
              <a:t>corrosion</a:t>
            </a:r>
            <a:r>
              <a:rPr lang="en-US" sz="2400" dirty="0">
                <a:effectLst/>
                <a:latin typeface="Times New Roman" panose="02020603050405020304" pitchFamily="18" charset="0"/>
                <a:ea typeface="Times New Roman" panose="02020603050405020304" pitchFamily="18" charset="0"/>
              </a:rPr>
              <a:t>:</a:t>
            </a:r>
            <a:r>
              <a:rPr lang="en-US" sz="2400" spc="-15" dirty="0">
                <a:effectLst/>
                <a:latin typeface="Times New Roman" panose="02020603050405020304" pitchFamily="18" charset="0"/>
                <a:ea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42900" marR="0" indent="-342900" algn="just">
              <a:spcBef>
                <a:spcPts val="0"/>
              </a:spcBef>
              <a:spcAft>
                <a:spcPts val="0"/>
              </a:spcAft>
              <a:buClr>
                <a:srgbClr val="7030A0"/>
              </a:buClr>
              <a:buFont typeface="Wingdings" panose="05000000000000000000" pitchFamily="2" charset="2"/>
              <a:buChar char="v"/>
              <a:tabLst>
                <a:tab pos="584200" algn="l"/>
              </a:tabLst>
            </a:pPr>
            <a:r>
              <a:rPr lang="en-US" sz="2400" dirty="0">
                <a:effectLst/>
                <a:latin typeface="Times New Roman" panose="02020603050405020304" pitchFamily="18" charset="0"/>
                <a:ea typeface="Times New Roman" panose="02020603050405020304" pitchFamily="18" charset="0"/>
              </a:rPr>
              <a:t>Generally,</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at</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bent areas and</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riveted</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areas, metal</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atoms</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will</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be</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under</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stress.</a:t>
            </a:r>
          </a:p>
          <a:p>
            <a:pPr marL="342900" marR="0" indent="-342900" algn="just">
              <a:spcBef>
                <a:spcPts val="0"/>
              </a:spcBef>
              <a:spcAft>
                <a:spcPts val="0"/>
              </a:spcAft>
              <a:buClr>
                <a:srgbClr val="7030A0"/>
              </a:buClr>
              <a:buFont typeface="Wingdings" panose="05000000000000000000" pitchFamily="2" charset="2"/>
              <a:buChar char="v"/>
              <a:tabLst>
                <a:tab pos="584200" algn="l"/>
              </a:tabLst>
            </a:pPr>
            <a:r>
              <a:rPr lang="en-US" sz="2400" dirty="0">
                <a:effectLst/>
                <a:latin typeface="Times New Roman" panose="02020603050405020304" pitchFamily="18" charset="0"/>
                <a:ea typeface="Times New Roman" panose="02020603050405020304" pitchFamily="18" charset="0"/>
              </a:rPr>
              <a:t>These</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stressed</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areas</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behave</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as anodes</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and the plane surfaces as cathode.</a:t>
            </a:r>
          </a:p>
          <a:p>
            <a:pPr marL="342900" marR="0" indent="-342900" algn="just">
              <a:spcBef>
                <a:spcPts val="0"/>
              </a:spcBef>
              <a:spcAft>
                <a:spcPts val="0"/>
              </a:spcAft>
              <a:buClr>
                <a:srgbClr val="7030A0"/>
              </a:buClr>
              <a:buFont typeface="Wingdings" panose="05000000000000000000" pitchFamily="2" charset="2"/>
              <a:buChar char="v"/>
              <a:tabLst>
                <a:tab pos="584200" algn="l"/>
              </a:tabLst>
            </a:pPr>
            <a:r>
              <a:rPr lang="en-US" sz="2400" dirty="0">
                <a:effectLst/>
                <a:latin typeface="Times New Roman" panose="02020603050405020304" pitchFamily="18" charset="0"/>
                <a:ea typeface="Times New Roman" panose="02020603050405020304" pitchFamily="18" charset="0"/>
              </a:rPr>
              <a:t>Due to stress corrosion cracks are formed at anode.</a:t>
            </a:r>
          </a:p>
          <a:p>
            <a:pPr marL="342900" marR="0" indent="-342900" algn="just">
              <a:lnSpc>
                <a:spcPct val="150000"/>
              </a:lnSpc>
              <a:spcBef>
                <a:spcPts val="0"/>
              </a:spcBef>
              <a:spcAft>
                <a:spcPts val="800"/>
              </a:spcAft>
              <a:buFont typeface="+mj-lt"/>
              <a:buAutoNum type="arabicPeriod" startAt="4"/>
            </a:pP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Crevice Corrosion </a:t>
            </a:r>
          </a:p>
          <a:p>
            <a:pPr marL="342900" marR="0" indent="-342900" algn="just">
              <a:lnSpc>
                <a:spcPct val="107000"/>
              </a:lnSpc>
              <a:spcBef>
                <a:spcPts val="0"/>
              </a:spcBef>
              <a:spcAft>
                <a:spcPts val="800"/>
              </a:spcAft>
              <a:buClr>
                <a:srgbClr val="C00000"/>
              </a:buClr>
              <a:buFont typeface="Wingdings" panose="05000000000000000000" pitchFamily="2" charset="2"/>
              <a:buChar char="v"/>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It occurs generally at the crevices between two metallic objects, e.g. bolts, nuts, rivets etc. in contact with liquids. </a:t>
            </a:r>
          </a:p>
          <a:p>
            <a:pPr marL="342900" marR="0" indent="-342900" algn="just">
              <a:lnSpc>
                <a:spcPct val="107000"/>
              </a:lnSpc>
              <a:spcBef>
                <a:spcPts val="0"/>
              </a:spcBef>
              <a:spcAft>
                <a:spcPts val="800"/>
              </a:spcAft>
              <a:buClr>
                <a:srgbClr val="C00000"/>
              </a:buClr>
              <a:buFont typeface="Wingdings" panose="05000000000000000000" pitchFamily="2" charset="2"/>
              <a:buChar char="v"/>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Crevice area has lack of oxygen and thus becomes anodic region with respect to remaining part of the metal, which acts as cathode. </a:t>
            </a:r>
          </a:p>
          <a:p>
            <a:pPr marL="342900" marR="0" indent="-342900" algn="just">
              <a:lnSpc>
                <a:spcPct val="107000"/>
              </a:lnSpc>
              <a:spcBef>
                <a:spcPts val="0"/>
              </a:spcBef>
              <a:spcAft>
                <a:spcPts val="800"/>
              </a:spcAft>
              <a:buClr>
                <a:srgbClr val="C00000"/>
              </a:buClr>
              <a:buFont typeface="Wingdings" panose="05000000000000000000" pitchFamily="2" charset="2"/>
              <a:buChar char="v"/>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Crevice corrosion can thus be explained as accelerated attack at the junction of two metals exposed to a corrosive environment.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62230B5D-8795-69C9-2906-DDC41F5FE331}"/>
              </a:ext>
            </a:extLst>
          </p:cNvPr>
          <p:cNvPicPr>
            <a:picLocks noChangeAspect="1"/>
          </p:cNvPicPr>
          <p:nvPr/>
        </p:nvPicPr>
        <p:blipFill rotWithShape="1">
          <a:blip r:embed="rId2"/>
          <a:srcRect l="1" r="-2022" b="7625"/>
          <a:stretch/>
        </p:blipFill>
        <p:spPr>
          <a:xfrm>
            <a:off x="8070113" y="3258916"/>
            <a:ext cx="4486937" cy="3226943"/>
          </a:xfrm>
          <a:prstGeom prst="rect">
            <a:avLst/>
          </a:prstGeom>
        </p:spPr>
      </p:pic>
      <p:pic>
        <p:nvPicPr>
          <p:cNvPr id="5" name="Picture 4">
            <a:extLst>
              <a:ext uri="{FF2B5EF4-FFF2-40B4-BE49-F238E27FC236}">
                <a16:creationId xmlns:a16="http://schemas.microsoft.com/office/drawing/2014/main" xmlns="" id="{0F75F90D-91E1-F1CC-8D0D-F9280CC3FEFE}"/>
              </a:ext>
            </a:extLst>
          </p:cNvPr>
          <p:cNvPicPr>
            <a:picLocks noChangeAspect="1"/>
          </p:cNvPicPr>
          <p:nvPr/>
        </p:nvPicPr>
        <p:blipFill>
          <a:blip r:embed="rId3"/>
          <a:stretch>
            <a:fillRect/>
          </a:stretch>
        </p:blipFill>
        <p:spPr>
          <a:xfrm>
            <a:off x="8070113" y="449890"/>
            <a:ext cx="4396560" cy="2707980"/>
          </a:xfrm>
          <a:prstGeom prst="rect">
            <a:avLst/>
          </a:prstGeom>
        </p:spPr>
      </p:pic>
    </p:spTree>
    <p:extLst>
      <p:ext uri="{BB962C8B-B14F-4D97-AF65-F5344CB8AC3E}">
        <p14:creationId xmlns:p14="http://schemas.microsoft.com/office/powerpoint/2010/main" val="8060953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C73E39C6-D133-8B9D-5B9B-D7D86EA87135}"/>
              </a:ext>
            </a:extLst>
          </p:cNvPr>
          <p:cNvGraphicFramePr>
            <a:graphicFrameLocks noGrp="1"/>
          </p:cNvGraphicFramePr>
          <p:nvPr>
            <p:extLst>
              <p:ext uri="{D42A27DB-BD31-4B8C-83A1-F6EECF244321}">
                <p14:modId xmlns:p14="http://schemas.microsoft.com/office/powerpoint/2010/main" val="1348311288"/>
              </p:ext>
            </p:extLst>
          </p:nvPr>
        </p:nvGraphicFramePr>
        <p:xfrm>
          <a:off x="893134" y="1251471"/>
          <a:ext cx="11238613" cy="4798459"/>
        </p:xfrm>
        <a:graphic>
          <a:graphicData uri="http://schemas.openxmlformats.org/drawingml/2006/table">
            <a:tbl>
              <a:tblPr/>
              <a:tblGrid>
                <a:gridCol w="5494434">
                  <a:extLst>
                    <a:ext uri="{9D8B030D-6E8A-4147-A177-3AD203B41FA5}">
                      <a16:colId xmlns:a16="http://schemas.microsoft.com/office/drawing/2014/main" xmlns="" val="4259730491"/>
                    </a:ext>
                  </a:extLst>
                </a:gridCol>
                <a:gridCol w="5744179">
                  <a:extLst>
                    <a:ext uri="{9D8B030D-6E8A-4147-A177-3AD203B41FA5}">
                      <a16:colId xmlns:a16="http://schemas.microsoft.com/office/drawing/2014/main" xmlns="" val="1197044659"/>
                    </a:ext>
                  </a:extLst>
                </a:gridCol>
              </a:tblGrid>
              <a:tr h="533505">
                <a:tc>
                  <a:txBody>
                    <a:bodyPr/>
                    <a:lstStyle/>
                    <a:p>
                      <a:pPr marL="0" marR="0" algn="ctr">
                        <a:lnSpc>
                          <a:spcPct val="100000"/>
                        </a:lnSpc>
                        <a:spcBef>
                          <a:spcPts val="0"/>
                        </a:spcBef>
                        <a:spcAft>
                          <a:spcPts val="0"/>
                        </a:spcAft>
                      </a:pPr>
                      <a:r>
                        <a:rPr lang="en-US" sz="2400" b="1" dirty="0">
                          <a:solidFill>
                            <a:schemeClr val="bg1"/>
                          </a:solidFill>
                          <a:latin typeface="Times New Roman" panose="02020603050405020304" pitchFamily="18" charset="0"/>
                          <a:ea typeface="Times New Roman"/>
                          <a:cs typeface="Times New Roman" panose="02020603050405020304" pitchFamily="18" charset="0"/>
                        </a:rPr>
                        <a:t>Chemical (or) Dry corrosion </a:t>
                      </a:r>
                      <a:endParaRPr lang="en-US" sz="2400" dirty="0">
                        <a:solidFill>
                          <a:schemeClr val="bg1"/>
                        </a:solidFill>
                        <a:latin typeface="Times New Roman" panose="02020603050405020304" pitchFamily="18" charset="0"/>
                        <a:ea typeface="Times New Roman"/>
                        <a:cs typeface="Times New Roman" panose="02020603050405020304" pitchFamily="18" charset="0"/>
                      </a:endParaRPr>
                    </a:p>
                  </a:txBody>
                  <a:tcPr marL="96012" marR="960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00000"/>
                        </a:lnSpc>
                        <a:spcBef>
                          <a:spcPts val="0"/>
                        </a:spcBef>
                        <a:spcAft>
                          <a:spcPts val="0"/>
                        </a:spcAft>
                      </a:pPr>
                      <a:r>
                        <a:rPr lang="en-US" sz="2400" b="1" dirty="0">
                          <a:solidFill>
                            <a:schemeClr val="bg1"/>
                          </a:solidFill>
                          <a:latin typeface="Times New Roman" panose="02020603050405020304" pitchFamily="18" charset="0"/>
                          <a:ea typeface="Times New Roman"/>
                          <a:cs typeface="Times New Roman" panose="02020603050405020304" pitchFamily="18" charset="0"/>
                        </a:rPr>
                        <a:t>Electrochemical (or) Wet corrosion </a:t>
                      </a:r>
                      <a:endParaRPr lang="en-US" sz="2400" dirty="0">
                        <a:solidFill>
                          <a:schemeClr val="bg1"/>
                        </a:solidFill>
                        <a:latin typeface="Times New Roman" panose="02020603050405020304" pitchFamily="18" charset="0"/>
                        <a:ea typeface="Times New Roman"/>
                        <a:cs typeface="Times New Roman" panose="02020603050405020304" pitchFamily="18" charset="0"/>
                      </a:endParaRPr>
                    </a:p>
                  </a:txBody>
                  <a:tcPr marL="96012" marR="960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xmlns="" val="3210967500"/>
                  </a:ext>
                </a:extLst>
              </a:tr>
              <a:tr h="4264954">
                <a:tc>
                  <a:txBody>
                    <a:bodyPr/>
                    <a:lstStyle/>
                    <a:p>
                      <a:pPr marL="457200" marR="0" indent="-457200" algn="just">
                        <a:lnSpc>
                          <a:spcPct val="100000"/>
                        </a:lnSpc>
                        <a:spcBef>
                          <a:spcPts val="0"/>
                        </a:spcBef>
                        <a:spcAft>
                          <a:spcPts val="0"/>
                        </a:spcAft>
                        <a:buFont typeface="+mj-lt"/>
                        <a:buAutoNum type="arabicPeriod"/>
                      </a:pPr>
                      <a:r>
                        <a:rPr lang="en-US" sz="2400" dirty="0">
                          <a:solidFill>
                            <a:srgbClr val="000000"/>
                          </a:solidFill>
                          <a:latin typeface="Times New Roman" panose="02020603050405020304" pitchFamily="18" charset="0"/>
                          <a:ea typeface="Times New Roman"/>
                          <a:cs typeface="Times New Roman" panose="02020603050405020304" pitchFamily="18" charset="0"/>
                        </a:rPr>
                        <a:t>This corrosion occurs at </a:t>
                      </a:r>
                      <a:r>
                        <a:rPr lang="en-US" sz="2400" b="1" dirty="0">
                          <a:solidFill>
                            <a:srgbClr val="FF0000"/>
                          </a:solidFill>
                          <a:latin typeface="Times New Roman" panose="02020603050405020304" pitchFamily="18" charset="0"/>
                          <a:ea typeface="Times New Roman"/>
                          <a:cs typeface="Times New Roman" panose="02020603050405020304" pitchFamily="18" charset="0"/>
                        </a:rPr>
                        <a:t>dry conditions.</a:t>
                      </a:r>
                      <a:endParaRPr lang="en-US" sz="2400" b="1" dirty="0">
                        <a:solidFill>
                          <a:srgbClr val="FF0000"/>
                        </a:solidFill>
                        <a:latin typeface="Times New Roman" panose="02020603050405020304" pitchFamily="18" charset="0"/>
                        <a:cs typeface="Times New Roman" panose="02020603050405020304" pitchFamily="18" charset="0"/>
                      </a:endParaRPr>
                    </a:p>
                    <a:p>
                      <a:pPr marL="457200" marR="0" indent="-457200" algn="just">
                        <a:lnSpc>
                          <a:spcPct val="100000"/>
                        </a:lnSpc>
                        <a:spcBef>
                          <a:spcPts val="0"/>
                        </a:spcBef>
                        <a:spcAft>
                          <a:spcPts val="0"/>
                        </a:spcAft>
                        <a:buFont typeface="+mj-lt"/>
                        <a:buAutoNum type="arabicPeriod"/>
                      </a:pPr>
                      <a:r>
                        <a:rPr lang="en-US" sz="2400" dirty="0">
                          <a:solidFill>
                            <a:srgbClr val="000000"/>
                          </a:solidFill>
                          <a:latin typeface="Times New Roman" panose="02020603050405020304" pitchFamily="18" charset="0"/>
                          <a:cs typeface="Times New Roman" panose="02020603050405020304" pitchFamily="18" charset="0"/>
                        </a:rPr>
                        <a:t>Corrosion is </a:t>
                      </a:r>
                      <a:r>
                        <a:rPr lang="en-US" sz="2400" b="1" dirty="0">
                          <a:solidFill>
                            <a:srgbClr val="FF0000"/>
                          </a:solidFill>
                          <a:latin typeface="Times New Roman" panose="02020603050405020304" pitchFamily="18" charset="0"/>
                          <a:cs typeface="Times New Roman" panose="02020603050405020304" pitchFamily="18" charset="0"/>
                        </a:rPr>
                        <a:t>uniform.</a:t>
                      </a:r>
                    </a:p>
                    <a:p>
                      <a:pPr marL="457200" marR="0" indent="-457200" algn="just">
                        <a:lnSpc>
                          <a:spcPct val="100000"/>
                        </a:lnSpc>
                        <a:spcBef>
                          <a:spcPts val="0"/>
                        </a:spcBef>
                        <a:spcAft>
                          <a:spcPts val="0"/>
                        </a:spcAft>
                        <a:buFont typeface="+mj-lt"/>
                        <a:buAutoNum type="arabicPeriod"/>
                      </a:pPr>
                      <a:endParaRPr lang="en-US" sz="2400" b="1" dirty="0">
                        <a:solidFill>
                          <a:srgbClr val="000000"/>
                        </a:solidFill>
                        <a:latin typeface="Times New Roman" panose="02020603050405020304" pitchFamily="18" charset="0"/>
                        <a:cs typeface="Times New Roman" panose="02020603050405020304" pitchFamily="18" charset="0"/>
                      </a:endParaRPr>
                    </a:p>
                    <a:p>
                      <a:pPr marL="457200" marR="0" indent="-457200" algn="just">
                        <a:lnSpc>
                          <a:spcPct val="100000"/>
                        </a:lnSpc>
                        <a:spcBef>
                          <a:spcPts val="0"/>
                        </a:spcBef>
                        <a:spcAft>
                          <a:spcPts val="0"/>
                        </a:spcAft>
                        <a:buFont typeface="+mj-lt"/>
                        <a:buAutoNum type="arabicPeriod"/>
                      </a:pPr>
                      <a:r>
                        <a:rPr lang="en-US" sz="2400" dirty="0">
                          <a:solidFill>
                            <a:srgbClr val="000000"/>
                          </a:solidFill>
                          <a:latin typeface="Times New Roman" panose="02020603050405020304" pitchFamily="18" charset="0"/>
                          <a:cs typeface="Times New Roman" panose="02020603050405020304" pitchFamily="18" charset="0"/>
                        </a:rPr>
                        <a:t>It is slow process.</a:t>
                      </a:r>
                    </a:p>
                    <a:p>
                      <a:pPr marL="457200" marR="0" indent="-457200" algn="just">
                        <a:lnSpc>
                          <a:spcPct val="100000"/>
                        </a:lnSpc>
                        <a:spcBef>
                          <a:spcPts val="0"/>
                        </a:spcBef>
                        <a:spcAft>
                          <a:spcPts val="0"/>
                        </a:spcAft>
                        <a:buFont typeface="+mj-lt"/>
                        <a:buAutoNum type="arabicPeriod"/>
                      </a:pPr>
                      <a:r>
                        <a:rPr lang="en-US" sz="2400" dirty="0">
                          <a:solidFill>
                            <a:srgbClr val="000000"/>
                          </a:solidFill>
                          <a:latin typeface="Times New Roman" panose="02020603050405020304" pitchFamily="18" charset="0"/>
                          <a:cs typeface="Times New Roman" panose="02020603050405020304" pitchFamily="18" charset="0"/>
                        </a:rPr>
                        <a:t>It involves direct chemical attack of metal by environment.</a:t>
                      </a:r>
                    </a:p>
                    <a:p>
                      <a:pPr marL="457200" marR="0" indent="-457200" algn="just">
                        <a:lnSpc>
                          <a:spcPct val="100000"/>
                        </a:lnSpc>
                        <a:spcBef>
                          <a:spcPts val="0"/>
                        </a:spcBef>
                        <a:spcAft>
                          <a:spcPts val="0"/>
                        </a:spcAft>
                        <a:buFont typeface="+mj-lt"/>
                        <a:buAutoNum type="arabicPeriod"/>
                      </a:pPr>
                      <a:r>
                        <a:rPr lang="en-US" sz="2400" dirty="0">
                          <a:solidFill>
                            <a:srgbClr val="000000"/>
                          </a:solidFill>
                          <a:latin typeface="Times New Roman" panose="02020603050405020304" pitchFamily="18" charset="0"/>
                          <a:cs typeface="Times New Roman" panose="02020603050405020304" pitchFamily="18" charset="0"/>
                        </a:rPr>
                        <a:t>It is explained by absorption mechanism.</a:t>
                      </a:r>
                    </a:p>
                    <a:p>
                      <a:pPr marL="457200" marR="0" indent="-457200" algn="just">
                        <a:lnSpc>
                          <a:spcPct val="100000"/>
                        </a:lnSpc>
                        <a:spcBef>
                          <a:spcPts val="0"/>
                        </a:spcBef>
                        <a:spcAft>
                          <a:spcPts val="0"/>
                        </a:spcAft>
                        <a:buFont typeface="+mj-lt"/>
                        <a:buAutoNum type="arabicPeriod"/>
                      </a:pPr>
                      <a:r>
                        <a:rPr lang="en-US" sz="2400" dirty="0">
                          <a:solidFill>
                            <a:srgbClr val="000000"/>
                          </a:solidFill>
                          <a:latin typeface="Times New Roman" panose="02020603050405020304" pitchFamily="18" charset="0"/>
                          <a:cs typeface="Times New Roman" panose="02020603050405020304" pitchFamily="18" charset="0"/>
                        </a:rPr>
                        <a:t>Corrosion products are produced at the place where corrosion takes place </a:t>
                      </a:r>
                    </a:p>
                  </a:txBody>
                  <a:tcPr marL="96012" marR="960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457200" marR="0" indent="-457200" algn="just">
                        <a:lnSpc>
                          <a:spcPct val="100000"/>
                        </a:lnSpc>
                        <a:spcBef>
                          <a:spcPts val="0"/>
                        </a:spcBef>
                        <a:spcAft>
                          <a:spcPts val="0"/>
                        </a:spcAft>
                        <a:buFont typeface="+mj-lt"/>
                        <a:buAutoNum type="arabicPeriod"/>
                      </a:pPr>
                      <a:r>
                        <a:rPr lang="en-US" sz="2400" dirty="0">
                          <a:solidFill>
                            <a:srgbClr val="000000"/>
                          </a:solidFill>
                          <a:latin typeface="Times New Roman" panose="02020603050405020304" pitchFamily="18" charset="0"/>
                          <a:ea typeface="Times New Roman"/>
                          <a:cs typeface="Times New Roman" panose="02020603050405020304" pitchFamily="18" charset="0"/>
                        </a:rPr>
                        <a:t>This corrosion occurs at </a:t>
                      </a:r>
                      <a:r>
                        <a:rPr lang="en-US" sz="2400" b="1" dirty="0">
                          <a:solidFill>
                            <a:srgbClr val="FF0000"/>
                          </a:solidFill>
                          <a:latin typeface="Times New Roman" panose="02020603050405020304" pitchFamily="18" charset="0"/>
                          <a:ea typeface="Times New Roman"/>
                          <a:cs typeface="Times New Roman" panose="02020603050405020304" pitchFamily="18" charset="0"/>
                        </a:rPr>
                        <a:t>wet conditions </a:t>
                      </a:r>
                      <a:r>
                        <a:rPr lang="en-US" sz="2400" dirty="0">
                          <a:solidFill>
                            <a:srgbClr val="000000"/>
                          </a:solidFill>
                          <a:latin typeface="Times New Roman" panose="02020603050405020304" pitchFamily="18" charset="0"/>
                          <a:ea typeface="Times New Roman"/>
                          <a:cs typeface="Times New Roman" panose="02020603050405020304" pitchFamily="18" charset="0"/>
                        </a:rPr>
                        <a:t>in presence of an electrolyte medium.</a:t>
                      </a:r>
                    </a:p>
                    <a:p>
                      <a:pPr marL="457200" marR="0" indent="-457200" algn="just">
                        <a:lnSpc>
                          <a:spcPct val="100000"/>
                        </a:lnSpc>
                        <a:spcBef>
                          <a:spcPts val="0"/>
                        </a:spcBef>
                        <a:spcAft>
                          <a:spcPts val="0"/>
                        </a:spcAft>
                        <a:buFont typeface="+mj-lt"/>
                        <a:buAutoNum type="arabicPeriod"/>
                      </a:pPr>
                      <a:r>
                        <a:rPr lang="en-US" sz="2400" dirty="0">
                          <a:solidFill>
                            <a:srgbClr val="000000"/>
                          </a:solidFill>
                          <a:latin typeface="Times New Roman" panose="02020603050405020304" pitchFamily="18" charset="0"/>
                          <a:cs typeface="Times New Roman" panose="02020603050405020304" pitchFamily="18" charset="0"/>
                        </a:rPr>
                        <a:t>Not uniform, the </a:t>
                      </a:r>
                      <a:r>
                        <a:rPr lang="en-US" sz="2400" b="1" dirty="0">
                          <a:solidFill>
                            <a:srgbClr val="FF0000"/>
                          </a:solidFill>
                          <a:latin typeface="Times New Roman" panose="02020603050405020304" pitchFamily="18" charset="0"/>
                          <a:cs typeface="Times New Roman" panose="02020603050405020304" pitchFamily="18" charset="0"/>
                        </a:rPr>
                        <a:t>anodic</a:t>
                      </a:r>
                      <a:r>
                        <a:rPr lang="en-US" sz="2400" dirty="0">
                          <a:solidFill>
                            <a:srgbClr val="000000"/>
                          </a:solidFill>
                          <a:latin typeface="Times New Roman" panose="02020603050405020304" pitchFamily="18" charset="0"/>
                          <a:cs typeface="Times New Roman" panose="02020603050405020304" pitchFamily="18" charset="0"/>
                        </a:rPr>
                        <a:t> area is small, pitting is frequent.</a:t>
                      </a:r>
                    </a:p>
                    <a:p>
                      <a:pPr marL="457200" marR="0" indent="-457200" algn="just">
                        <a:lnSpc>
                          <a:spcPct val="100000"/>
                        </a:lnSpc>
                        <a:spcBef>
                          <a:spcPts val="0"/>
                        </a:spcBef>
                        <a:spcAft>
                          <a:spcPts val="0"/>
                        </a:spcAft>
                        <a:buFont typeface="+mj-lt"/>
                        <a:buAutoNum type="arabicPeriod"/>
                      </a:pPr>
                      <a:r>
                        <a:rPr lang="en-US" sz="2400" dirty="0">
                          <a:solidFill>
                            <a:srgbClr val="000000"/>
                          </a:solidFill>
                          <a:latin typeface="Times New Roman" panose="02020603050405020304" pitchFamily="18" charset="0"/>
                          <a:cs typeface="Times New Roman" panose="02020603050405020304" pitchFamily="18" charset="0"/>
                        </a:rPr>
                        <a:t>It is a rapid process.</a:t>
                      </a:r>
                    </a:p>
                    <a:p>
                      <a:pPr marL="457200" marR="0" indent="-457200" algn="just">
                        <a:lnSpc>
                          <a:spcPct val="100000"/>
                        </a:lnSpc>
                        <a:spcBef>
                          <a:spcPts val="0"/>
                        </a:spcBef>
                        <a:spcAft>
                          <a:spcPts val="0"/>
                        </a:spcAft>
                        <a:buFont typeface="+mj-lt"/>
                        <a:buAutoNum type="arabicPeriod"/>
                      </a:pPr>
                      <a:r>
                        <a:rPr lang="en-US" sz="2400" dirty="0">
                          <a:solidFill>
                            <a:srgbClr val="000000"/>
                          </a:solidFill>
                          <a:latin typeface="Times New Roman" panose="02020603050405020304" pitchFamily="18" charset="0"/>
                          <a:cs typeface="Times New Roman" panose="02020603050405020304" pitchFamily="18" charset="0"/>
                        </a:rPr>
                        <a:t>It involves the formation of large number of electrochemical cells.</a:t>
                      </a:r>
                    </a:p>
                    <a:p>
                      <a:pPr marL="457200" marR="0" indent="-457200" algn="just">
                        <a:lnSpc>
                          <a:spcPct val="100000"/>
                        </a:lnSpc>
                        <a:spcBef>
                          <a:spcPts val="0"/>
                        </a:spcBef>
                        <a:spcAft>
                          <a:spcPts val="0"/>
                        </a:spcAft>
                        <a:buFont typeface="+mj-lt"/>
                        <a:buAutoNum type="arabicPeriod"/>
                      </a:pPr>
                      <a:r>
                        <a:rPr lang="en-US" sz="2400" dirty="0">
                          <a:solidFill>
                            <a:srgbClr val="000000"/>
                          </a:solidFill>
                          <a:latin typeface="Times New Roman" panose="02020603050405020304" pitchFamily="18" charset="0"/>
                          <a:cs typeface="Times New Roman" panose="02020603050405020304" pitchFamily="18" charset="0"/>
                        </a:rPr>
                        <a:t>Explain by mechanism of electrochemical reactions.</a:t>
                      </a:r>
                    </a:p>
                    <a:p>
                      <a:pPr marL="457200" marR="0" indent="-457200" algn="just">
                        <a:lnSpc>
                          <a:spcPct val="100000"/>
                        </a:lnSpc>
                        <a:spcBef>
                          <a:spcPts val="0"/>
                        </a:spcBef>
                        <a:spcAft>
                          <a:spcPts val="0"/>
                        </a:spcAft>
                        <a:buFont typeface="+mj-lt"/>
                        <a:buAutoNum type="arabicPeriod"/>
                      </a:pPr>
                      <a:r>
                        <a:rPr lang="en-US" sz="2400" dirty="0">
                          <a:solidFill>
                            <a:srgbClr val="000000"/>
                          </a:solidFill>
                          <a:latin typeface="Times New Roman" panose="02020603050405020304" pitchFamily="18" charset="0"/>
                          <a:cs typeface="Times New Roman" panose="02020603050405020304" pitchFamily="18" charset="0"/>
                        </a:rPr>
                        <a:t>Corrosion at anode, and corrosion products occurs at cathode. </a:t>
                      </a:r>
                    </a:p>
                  </a:txBody>
                  <a:tcPr marL="96012" marR="960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552210974"/>
                  </a:ext>
                </a:extLst>
              </a:tr>
            </a:tbl>
          </a:graphicData>
        </a:graphic>
      </p:graphicFrame>
      <p:sp>
        <p:nvSpPr>
          <p:cNvPr id="4" name="TextBox 3">
            <a:extLst>
              <a:ext uri="{FF2B5EF4-FFF2-40B4-BE49-F238E27FC236}">
                <a16:creationId xmlns:a16="http://schemas.microsoft.com/office/drawing/2014/main" xmlns="" id="{2AE92E8A-0609-5B5F-6649-A5FA650B2D17}"/>
              </a:ext>
            </a:extLst>
          </p:cNvPr>
          <p:cNvSpPr txBox="1"/>
          <p:nvPr/>
        </p:nvSpPr>
        <p:spPr>
          <a:xfrm>
            <a:off x="276445" y="399844"/>
            <a:ext cx="11855302" cy="523220"/>
          </a:xfrm>
          <a:prstGeom prst="rect">
            <a:avLst/>
          </a:prstGeom>
          <a:noFill/>
        </p:spPr>
        <p:txBody>
          <a:bodyPr wrap="square">
            <a:spAutoFit/>
          </a:bodyPr>
          <a:lstStyle/>
          <a:p>
            <a:pPr eaLnBrk="1" hangingPunct="1"/>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Differences Chemical corrosion between Electrochemical corrosion:</a:t>
            </a:r>
            <a:endParaRPr lang="en-US" altLang="en-US" sz="2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8363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2607711-6D09-CE71-DFA2-E96D41A0F7B8}"/>
              </a:ext>
            </a:extLst>
          </p:cNvPr>
          <p:cNvSpPr txBox="1"/>
          <p:nvPr/>
        </p:nvSpPr>
        <p:spPr>
          <a:xfrm>
            <a:off x="297712" y="287619"/>
            <a:ext cx="12280604" cy="6459910"/>
          </a:xfrm>
          <a:prstGeom prst="rect">
            <a:avLst/>
          </a:prstGeom>
          <a:noFill/>
        </p:spPr>
        <p:txBody>
          <a:bodyPr wrap="square">
            <a:spAutoFit/>
          </a:bodyPr>
          <a:lstStyle/>
          <a:p>
            <a:pPr marL="0" marR="0" algn="just">
              <a:lnSpc>
                <a:spcPct val="107000"/>
              </a:lnSpc>
              <a:spcBef>
                <a:spcPts val="0"/>
              </a:spcBef>
              <a:spcAft>
                <a:spcPts val="800"/>
              </a:spcAft>
            </a:pP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Factors influencing corrosion</a:t>
            </a:r>
          </a:p>
          <a:p>
            <a:pPr marL="0" marR="0" algn="just">
              <a:lnSpc>
                <a:spcPct val="107000"/>
              </a:lnSpc>
              <a:spcBef>
                <a:spcPts val="0"/>
              </a:spcBef>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There are two factors that influence the rate of corrosion. </a:t>
            </a:r>
          </a:p>
          <a:p>
            <a:pPr marL="2743200" lvl="5" indent="-457200" algn="just">
              <a:lnSpc>
                <a:spcPct val="107000"/>
              </a:lnSpc>
              <a:spcAft>
                <a:spcPts val="800"/>
              </a:spcAft>
              <a:buFont typeface="+mj-lt"/>
              <a:buAutoNum type="arabicPeriod"/>
            </a:pPr>
            <a:r>
              <a:rPr lang="en-US"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Nature of the metal          2. Nature of the corroding environment </a:t>
            </a:r>
          </a:p>
          <a:p>
            <a:pPr marL="457200" marR="0" lvl="0" indent="-457200" algn="just">
              <a:lnSpc>
                <a:spcPct val="150000"/>
              </a:lnSpc>
              <a:spcBef>
                <a:spcPts val="0"/>
              </a:spcBef>
              <a:spcAft>
                <a:spcPts val="0"/>
              </a:spcAft>
              <a:buFont typeface="+mj-lt"/>
              <a:buAutoNum type="arabicPeriod"/>
            </a:pP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Nature of the metal</a:t>
            </a:r>
            <a:endParaRPr lang="en-US" sz="2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lphaUcPeriod"/>
            </a:pP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Physical state:</a:t>
            </a:r>
            <a:r>
              <a:rPr lang="en-US" sz="2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rate of corrosion is influenced by physical state of the metal (size, stress). The smaller the grain size of the metal, the greater will be will be its corrosion. </a:t>
            </a:r>
          </a:p>
          <a:p>
            <a:pPr marL="342900" marR="0" lvl="0" indent="-342900" algn="just">
              <a:lnSpc>
                <a:spcPct val="107000"/>
              </a:lnSpc>
              <a:spcBef>
                <a:spcPts val="0"/>
              </a:spcBef>
              <a:spcAft>
                <a:spcPts val="0"/>
              </a:spcAft>
              <a:buFont typeface="+mj-lt"/>
              <a:buAutoNum type="alphaUcPeriod"/>
            </a:pP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Purity of metal:</a:t>
            </a:r>
            <a:r>
              <a:rPr lang="en-US" sz="2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Impurities: in a metal cause heterogeneity and form minute/tiny electrochemical cells (at the exposed parts), and the anodic parts get corroded.</a:t>
            </a:r>
          </a:p>
          <a:p>
            <a:pPr marL="342900" marR="0" lvl="0" indent="-342900" algn="just">
              <a:lnSpc>
                <a:spcPct val="107000"/>
              </a:lnSpc>
              <a:spcBef>
                <a:spcPts val="0"/>
              </a:spcBef>
              <a:spcAft>
                <a:spcPts val="0"/>
              </a:spcAft>
              <a:buFont typeface="+mj-lt"/>
              <a:buAutoNum type="alphaUcPeriod"/>
              <a:tabLst>
                <a:tab pos="582930" algn="l"/>
                <a:tab pos="584200" algn="l"/>
              </a:tabLst>
            </a:pP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Position</a:t>
            </a:r>
            <a:r>
              <a:rPr lang="en-US" sz="2400" b="1" spc="-15"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in</a:t>
            </a:r>
            <a:r>
              <a:rPr lang="en-US" sz="2400" b="1" spc="-15"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Galvanic</a:t>
            </a:r>
            <a:r>
              <a:rPr lang="en-US" sz="2400" b="1" spc="-2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series:</a:t>
            </a:r>
            <a:r>
              <a:rPr lang="en-US" sz="2400" spc="-15"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metal higher in series is more active and suffers corrosion. The rate and extent of corrosion is directly proportional to electrode potential difference between them. If</a:t>
            </a:r>
            <a:r>
              <a:rPr lang="en-US" sz="24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alloying</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metals</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has</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large</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difference</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in</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their</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position</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in</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galvanic</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series,</a:t>
            </a:r>
            <a:r>
              <a:rPr lang="en-US" sz="24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more</a:t>
            </a:r>
            <a:r>
              <a:rPr lang="en-US" sz="24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fast</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corrosion </a:t>
            </a:r>
            <a:r>
              <a:rPr lang="en-US" sz="2400" spc="-10" dirty="0">
                <a:effectLst/>
                <a:latin typeface="Times New Roman" panose="02020603050405020304" pitchFamily="18" charset="0"/>
                <a:ea typeface="Calibri" panose="020F0502020204030204" pitchFamily="34" charset="0"/>
                <a:cs typeface="Times New Roman" panose="02020603050405020304" pitchFamily="18" charset="0"/>
              </a:rPr>
              <a:t>happens.</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lphaUcPeriod"/>
            </a:pP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Nature of surface film:</a:t>
            </a:r>
            <a:r>
              <a:rPr lang="en-US" sz="2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Practically all metals get covered with a thin surface film of metal oxide. The ratio of the volumes of the metal oxide to the metal is known as a specific volume ratio. Greater the specific volume ratio, lesser is the oxidation corrosion rate.</a:t>
            </a:r>
          </a:p>
        </p:txBody>
      </p:sp>
    </p:spTree>
    <p:extLst>
      <p:ext uri="{BB962C8B-B14F-4D97-AF65-F5344CB8AC3E}">
        <p14:creationId xmlns:p14="http://schemas.microsoft.com/office/powerpoint/2010/main" val="42112469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6C011798-5D4F-D217-A401-0B6822E63624}"/>
              </a:ext>
            </a:extLst>
          </p:cNvPr>
          <p:cNvSpPr txBox="1"/>
          <p:nvPr/>
        </p:nvSpPr>
        <p:spPr>
          <a:xfrm>
            <a:off x="3242928" y="75826"/>
            <a:ext cx="2105259" cy="584775"/>
          </a:xfrm>
          <a:prstGeom prst="rect">
            <a:avLst/>
          </a:prstGeom>
          <a:noFill/>
        </p:spPr>
        <p:txBody>
          <a:bodyPr wrap="square">
            <a:sp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Corrosion:</a:t>
            </a:r>
          </a:p>
        </p:txBody>
      </p:sp>
      <p:sp>
        <p:nvSpPr>
          <p:cNvPr id="7" name="TextBox 6">
            <a:extLst>
              <a:ext uri="{FF2B5EF4-FFF2-40B4-BE49-F238E27FC236}">
                <a16:creationId xmlns:a16="http://schemas.microsoft.com/office/drawing/2014/main" xmlns="" id="{6EE80E5F-2084-C505-8720-6B991C2C6C87}"/>
              </a:ext>
            </a:extLst>
          </p:cNvPr>
          <p:cNvSpPr txBox="1"/>
          <p:nvPr/>
        </p:nvSpPr>
        <p:spPr>
          <a:xfrm>
            <a:off x="244537" y="680247"/>
            <a:ext cx="7793677" cy="6111097"/>
          </a:xfrm>
          <a:prstGeom prst="rect">
            <a:avLst/>
          </a:prstGeom>
          <a:noFill/>
        </p:spPr>
        <p:txBody>
          <a:bodyPr wrap="square">
            <a:spAutoFit/>
          </a:bodyPr>
          <a:lstStyle/>
          <a:p>
            <a:pPr marL="0" marR="0" algn="just">
              <a:lnSpc>
                <a:spcPct val="107000"/>
              </a:lnSpc>
              <a:spcBef>
                <a:spcPts val="0"/>
              </a:spcBef>
              <a:spcAft>
                <a:spcPts val="800"/>
              </a:spcAft>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The spontaneous slow destruction of metals in the course of their chemical, electrochemical or biochemical interactions with the environment is corrosion. </a:t>
            </a:r>
          </a:p>
          <a:p>
            <a:pPr marL="0" marR="0" algn="just">
              <a:lnSpc>
                <a:spcPct val="107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This is exactly the reverse of extraction of metals from ores. Examples are:</a:t>
            </a:r>
          </a:p>
          <a:p>
            <a:pPr marL="744538" lvl="2" indent="-342900" algn="just">
              <a:lnSpc>
                <a:spcPct val="107000"/>
              </a:lnSpc>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Formation of reddish-brown layer of rust (Hydrated ferric oxide) on the surface of iron (Fe</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H</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O).</a:t>
            </a:r>
          </a:p>
          <a:p>
            <a:pPr marL="744538" lvl="2" indent="-342900" algn="just">
              <a:lnSpc>
                <a:spcPct val="107000"/>
              </a:lnSpc>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Formation of green layer (Tarnishing Cupper) of basic carbonates on the surface of copper (CucO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3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Cu(OH)</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4538" lvl="2" indent="-342900" algn="just">
              <a:lnSpc>
                <a:spcPct val="107000"/>
              </a:lnSpc>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When a silver comes in contact with oxygen, a black coat is deposited over it due to formation of sulphur dioxide (Tarnishing of silver).</a:t>
            </a:r>
          </a:p>
          <a:p>
            <a:pPr marL="744538" lvl="2" indent="-342900" algn="just">
              <a:lnSpc>
                <a:spcPct val="107000"/>
              </a:lnSpc>
              <a:spcAft>
                <a:spcPts val="800"/>
              </a:spcAft>
              <a:buClr>
                <a:srgbClr val="7030A0"/>
              </a:buClr>
              <a:buFont typeface="Wingdings" panose="05000000000000000000" pitchFamily="2" charset="2"/>
              <a:buChar char="v"/>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Units:</a:t>
            </a:r>
            <a:r>
              <a:rPr lang="en-US" sz="2400"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milli inches /years (or) mm/ year.</a:t>
            </a:r>
          </a:p>
        </p:txBody>
      </p:sp>
      <p:pic>
        <p:nvPicPr>
          <p:cNvPr id="8" name="Picture 7">
            <a:extLst>
              <a:ext uri="{FF2B5EF4-FFF2-40B4-BE49-F238E27FC236}">
                <a16:creationId xmlns:a16="http://schemas.microsoft.com/office/drawing/2014/main" xmlns="" id="{C531CD8D-1497-6B7C-402D-D24A17765A6E}"/>
              </a:ext>
            </a:extLst>
          </p:cNvPr>
          <p:cNvPicPr>
            <a:picLocks noChangeAspect="1"/>
          </p:cNvPicPr>
          <p:nvPr/>
        </p:nvPicPr>
        <p:blipFill>
          <a:blip r:embed="rId3"/>
          <a:stretch>
            <a:fillRect/>
          </a:stretch>
        </p:blipFill>
        <p:spPr>
          <a:xfrm>
            <a:off x="8102011" y="818706"/>
            <a:ext cx="4518849" cy="5826643"/>
          </a:xfrm>
          <a:prstGeom prst="rect">
            <a:avLst/>
          </a:prstGeom>
        </p:spPr>
      </p:pic>
    </p:spTree>
    <p:extLst>
      <p:ext uri="{BB962C8B-B14F-4D97-AF65-F5344CB8AC3E}">
        <p14:creationId xmlns:p14="http://schemas.microsoft.com/office/powerpoint/2010/main" val="4180426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57538BC-0673-00D7-231C-75C200F7FE12}"/>
              </a:ext>
            </a:extLst>
          </p:cNvPr>
          <p:cNvSpPr txBox="1"/>
          <p:nvPr/>
        </p:nvSpPr>
        <p:spPr>
          <a:xfrm>
            <a:off x="361508" y="919624"/>
            <a:ext cx="11961628" cy="5202963"/>
          </a:xfrm>
          <a:prstGeom prst="rect">
            <a:avLst/>
          </a:prstGeom>
          <a:noFill/>
        </p:spPr>
        <p:txBody>
          <a:bodyPr wrap="square">
            <a:spAutoFit/>
          </a:bodyPr>
          <a:lstStyle/>
          <a:p>
            <a:pPr marL="457200" marR="0" lvl="0" indent="-457200" algn="just">
              <a:lnSpc>
                <a:spcPct val="107000"/>
              </a:lnSpc>
              <a:spcBef>
                <a:spcPts val="0"/>
              </a:spcBef>
              <a:spcAft>
                <a:spcPts val="0"/>
              </a:spcAft>
              <a:buFont typeface="+mj-lt"/>
              <a:buAutoNum type="alphaUcPeriod" startAt="5"/>
            </a:pP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Relative areas of the anodic and cathodic parts:</a:t>
            </a:r>
            <a:r>
              <a:rPr lang="en-US" sz="2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When the relative area of anode is small compared to that of cathode, corrosion rate becomes high. It is because of the high anodic current density. For example, any gap on the tin coated iron results in severe corrosion due to small anodic area and large cathodic area.</a:t>
            </a:r>
          </a:p>
          <a:p>
            <a:pPr marL="457200" marR="0" lvl="0" indent="-457200" algn="just">
              <a:lnSpc>
                <a:spcPct val="107000"/>
              </a:lnSpc>
              <a:spcBef>
                <a:spcPts val="0"/>
              </a:spcBef>
              <a:spcAft>
                <a:spcPts val="0"/>
              </a:spcAft>
              <a:buFont typeface="+mj-lt"/>
              <a:buAutoNum type="alphaUcPeriod" startAt="5"/>
            </a:pP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Solubility</a:t>
            </a:r>
            <a:r>
              <a:rPr lang="en-US" sz="2400" b="1" spc="-15"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b="1" spc="-15"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corrosion</a:t>
            </a:r>
            <a:r>
              <a:rPr lang="en-US" sz="2400" b="1" spc="-15"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products:</a:t>
            </a:r>
            <a:r>
              <a:rPr lang="en-US" sz="2400" spc="-15"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Rate</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corrosion</a:t>
            </a:r>
            <a:r>
              <a:rPr lang="en-US" sz="24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is</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low</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if</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corrosion</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product</a:t>
            </a:r>
            <a:r>
              <a:rPr lang="en-US" sz="24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is</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insoluble</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in corroding medium. The product acts as a physical barrier and surpasses further corrosion.</a:t>
            </a:r>
          </a:p>
          <a:p>
            <a:pPr marL="457200" marR="0" lvl="0" indent="-457200" algn="just">
              <a:lnSpc>
                <a:spcPct val="107000"/>
              </a:lnSpc>
              <a:spcBef>
                <a:spcPts val="0"/>
              </a:spcBef>
              <a:spcAft>
                <a:spcPts val="0"/>
              </a:spcAft>
              <a:buFont typeface="+mj-lt"/>
              <a:buAutoNum type="alphaUcPeriod" startAt="5"/>
            </a:pP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Volatility</a:t>
            </a:r>
            <a:r>
              <a:rPr lang="en-US" sz="2400" b="1" spc="-15"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b="1" spc="-15"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b="1" spc="-15"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corrosion</a:t>
            </a:r>
            <a:r>
              <a:rPr lang="en-US" sz="2400" b="1" spc="-15"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product:</a:t>
            </a:r>
            <a:r>
              <a:rPr lang="en-US" sz="2400" spc="-5"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If</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corrosion</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product</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has</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volatile</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nature</a:t>
            </a:r>
            <a:r>
              <a:rPr lang="en-US" sz="24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then</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rate</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corrosion is more.</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er</a:t>
            </a:r>
            <a:r>
              <a:rPr lang="en-US" sz="2400" spc="-1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corrosion resistance than expected from its position in the electrochemical series.</a:t>
            </a:r>
          </a:p>
          <a:p>
            <a:pPr marL="457200" marR="0" lvl="0" indent="-457200" algn="just">
              <a:lnSpc>
                <a:spcPct val="107000"/>
              </a:lnSpc>
              <a:spcBef>
                <a:spcPts val="0"/>
              </a:spcBef>
              <a:spcAft>
                <a:spcPts val="0"/>
              </a:spcAft>
              <a:buFont typeface="+mj-lt"/>
              <a:buAutoNum type="alphaUcPeriod" startAt="5"/>
            </a:pP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Passivation:</a:t>
            </a:r>
            <a:r>
              <a:rPr lang="en-US" sz="2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4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phenomenon</a:t>
            </a:r>
            <a:r>
              <a:rPr lang="en-US" sz="24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in which a</a:t>
            </a:r>
            <a:r>
              <a:rPr lang="en-US" sz="24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metal exhibits a</a:t>
            </a:r>
            <a:r>
              <a:rPr lang="en-US" sz="24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much</a:t>
            </a:r>
            <a:r>
              <a:rPr lang="en-US" sz="24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high is called Passivity. It is due</a:t>
            </a:r>
            <a:r>
              <a:rPr lang="en-US" sz="24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to formation of a</a:t>
            </a:r>
            <a:r>
              <a:rPr lang="en-US" sz="2400" spc="-5"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protective thin film on the</a:t>
            </a:r>
            <a:r>
              <a:rPr lang="en-US" sz="24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surface</a:t>
            </a:r>
            <a:r>
              <a:rPr lang="en-US" sz="24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400" spc="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metal and makes it nobler. The film is insoluble, non-porous and of self–healing nature that when broken, it will repair itself on re-exposure to oxidizing conditions. Ex: Ti, Al and Cr.</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5451542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70450" y="708340"/>
            <a:ext cx="12196300" cy="4893647"/>
            <a:chOff x="270450" y="708340"/>
            <a:chExt cx="12196300" cy="4893647"/>
          </a:xfrm>
        </p:grpSpPr>
        <p:sp>
          <p:nvSpPr>
            <p:cNvPr id="2" name="TextBox 1"/>
            <p:cNvSpPr txBox="1"/>
            <p:nvPr/>
          </p:nvSpPr>
          <p:spPr>
            <a:xfrm>
              <a:off x="270450" y="708340"/>
              <a:ext cx="12196300" cy="4893647"/>
            </a:xfrm>
            <a:prstGeom prst="rect">
              <a:avLst/>
            </a:prstGeom>
            <a:noFill/>
          </p:spPr>
          <p:txBody>
            <a:bodyPr wrap="square" rtlCol="0">
              <a:spAutoFit/>
            </a:bodyPr>
            <a:lstStyle/>
            <a:p>
              <a:pPr marL="514350" indent="-514350" algn="just">
                <a:buAutoNum type="romanUcPeriod"/>
              </a:pPr>
              <a:r>
                <a:rPr lang="en-US" sz="2400" b="1" dirty="0" smtClean="0">
                  <a:solidFill>
                    <a:srgbClr val="C00000"/>
                  </a:solidFill>
                  <a:latin typeface="Times New Roman" pitchFamily="18" charset="0"/>
                  <a:cs typeface="Times New Roman" pitchFamily="18" charset="0"/>
                </a:rPr>
                <a:t>Hydrogen Overvoltage: </a:t>
              </a:r>
              <a:r>
                <a:rPr lang="en-US" sz="2400" dirty="0" smtClean="0">
                  <a:latin typeface="Times New Roman" pitchFamily="18" charset="0"/>
                  <a:cs typeface="Times New Roman" pitchFamily="18" charset="0"/>
                </a:rPr>
                <a:t>Hydrogen </a:t>
              </a:r>
              <a:r>
                <a:rPr lang="en-US" sz="2400" dirty="0">
                  <a:latin typeface="Times New Roman" pitchFamily="18" charset="0"/>
                  <a:cs typeface="Times New Roman" pitchFamily="18" charset="0"/>
                </a:rPr>
                <a:t>overvoltage </a:t>
              </a:r>
              <a:r>
                <a:rPr lang="en-US" sz="2400" dirty="0" smtClean="0">
                  <a:latin typeface="Times New Roman" pitchFamily="18" charset="0"/>
                  <a:cs typeface="Times New Roman" pitchFamily="18" charset="0"/>
                </a:rPr>
                <a:t>(hydrogen over potential) </a:t>
              </a:r>
              <a:r>
                <a:rPr lang="en-US" sz="2400" dirty="0">
                  <a:latin typeface="Times New Roman" pitchFamily="18" charset="0"/>
                  <a:cs typeface="Times New Roman" pitchFamily="18" charset="0"/>
                </a:rPr>
                <a:t>is the extra voltage required to drive the hydrogen evolution </a:t>
              </a:r>
              <a:r>
                <a:rPr lang="en-US" sz="2400" dirty="0" smtClean="0">
                  <a:latin typeface="Times New Roman" pitchFamily="18" charset="0"/>
                  <a:cs typeface="Times New Roman" pitchFamily="18" charset="0"/>
                </a:rPr>
                <a:t>reaction in acidic medium on </a:t>
              </a:r>
              <a:r>
                <a:rPr lang="en-US" sz="2400" dirty="0">
                  <a:latin typeface="Times New Roman" pitchFamily="18" charset="0"/>
                  <a:cs typeface="Times New Roman" pitchFamily="18" charset="0"/>
                </a:rPr>
                <a:t>a metal surface beyond its theoretical </a:t>
              </a:r>
              <a:r>
                <a:rPr lang="en-US" sz="2400" dirty="0" smtClean="0">
                  <a:latin typeface="Times New Roman" pitchFamily="18" charset="0"/>
                  <a:cs typeface="Times New Roman" pitchFamily="18" charset="0"/>
                </a:rPr>
                <a:t>potential. In </a:t>
              </a:r>
              <a:r>
                <a:rPr lang="en-US" sz="2400" dirty="0">
                  <a:latin typeface="Times New Roman" pitchFamily="18" charset="0"/>
                  <a:cs typeface="Times New Roman" pitchFamily="18" charset="0"/>
                </a:rPr>
                <a:t>acidic conditions, the reaction </a:t>
              </a:r>
              <a:r>
                <a:rPr lang="en-US" sz="2400" dirty="0" smtClean="0">
                  <a:latin typeface="Times New Roman" pitchFamily="18" charset="0"/>
                  <a:cs typeface="Times New Roman" pitchFamily="18" charset="0"/>
                </a:rPr>
                <a:t>is:</a:t>
              </a:r>
            </a:p>
            <a:p>
              <a:pPr algn="ctr"/>
              <a:r>
                <a:rPr lang="en-US" sz="2400" dirty="0">
                  <a:latin typeface="Times New Roman" pitchFamily="18" charset="0"/>
                  <a:cs typeface="Times New Roman" pitchFamily="18" charset="0"/>
                </a:rPr>
                <a:t>2H</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+2e</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H</a:t>
              </a:r>
              <a:r>
                <a:rPr lang="en-US" sz="2400" baseline="-25000" dirty="0">
                  <a:latin typeface="Times New Roman" pitchFamily="18" charset="0"/>
                  <a:cs typeface="Times New Roman" pitchFamily="18" charset="0"/>
                </a:rPr>
                <a:t>2</a:t>
              </a:r>
              <a:r>
                <a:rPr lang="en-US" sz="2400" dirty="0">
                  <a:latin typeface="Times New Roman" pitchFamily="18" charset="0"/>
                  <a:cs typeface="Times New Roman" pitchFamily="18" charset="0"/>
                </a:rPr>
                <a:t> (g) </a:t>
              </a:r>
              <a:endParaRPr lang="en-US" sz="2400" dirty="0" smtClean="0">
                <a:latin typeface="Times New Roman" pitchFamily="18" charset="0"/>
                <a:cs typeface="Times New Roman" pitchFamily="18" charset="0"/>
              </a:endParaRPr>
            </a:p>
            <a:p>
              <a:pPr marL="463550" indent="-463550" algn="just">
                <a:buFont typeface="Wingdings" pitchFamily="2" charset="2"/>
                <a:buChar char="v"/>
              </a:pPr>
              <a:r>
                <a:rPr lang="en-US" sz="2400" dirty="0" smtClean="0">
                  <a:latin typeface="Times New Roman" pitchFamily="18" charset="0"/>
                  <a:cs typeface="Times New Roman" pitchFamily="18" charset="0"/>
                </a:rPr>
                <a:t> Ideally</a:t>
              </a:r>
              <a:r>
                <a:rPr lang="en-US" sz="2400" dirty="0">
                  <a:latin typeface="Times New Roman" pitchFamily="18" charset="0"/>
                  <a:cs typeface="Times New Roman" pitchFamily="18" charset="0"/>
                </a:rPr>
                <a:t>, this should occur at 0 V, but in practice, most metals require a more negative </a:t>
              </a:r>
              <a:r>
                <a:rPr lang="en-US" sz="2400" dirty="0" smtClean="0">
                  <a:latin typeface="Times New Roman" pitchFamily="18" charset="0"/>
                  <a:cs typeface="Times New Roman" pitchFamily="18" charset="0"/>
                </a:rPr>
                <a:t>potential to </a:t>
              </a:r>
              <a:r>
                <a:rPr lang="en-US" sz="2400" dirty="0">
                  <a:latin typeface="Times New Roman" pitchFamily="18" charset="0"/>
                  <a:cs typeface="Times New Roman" pitchFamily="18" charset="0"/>
                </a:rPr>
                <a:t>actually produce hydrogen gas. That difference is the hydrogen </a:t>
              </a:r>
              <a:r>
                <a:rPr lang="en-US" sz="2400" dirty="0" smtClean="0">
                  <a:latin typeface="Times New Roman" pitchFamily="18" charset="0"/>
                  <a:cs typeface="Times New Roman" pitchFamily="18" charset="0"/>
                </a:rPr>
                <a:t>overvoltage.</a:t>
              </a:r>
            </a:p>
            <a:p>
              <a:pPr marL="515938" indent="-515938" algn="just">
                <a:buFont typeface="Wingdings" pitchFamily="2" charset="2"/>
                <a:buChar char="v"/>
              </a:pPr>
              <a:r>
                <a:rPr lang="en-US" sz="2400" dirty="0" smtClean="0">
                  <a:latin typeface="Times New Roman" pitchFamily="18" charset="0"/>
                  <a:cs typeface="Times New Roman" pitchFamily="18" charset="0"/>
                </a:rPr>
                <a:t>Hydrogen </a:t>
              </a:r>
              <a:r>
                <a:rPr lang="en-US" sz="2400" dirty="0">
                  <a:latin typeface="Times New Roman" pitchFamily="18" charset="0"/>
                  <a:cs typeface="Times New Roman" pitchFamily="18" charset="0"/>
                </a:rPr>
                <a:t>overvoltage exists because real surfaces don’t behave like ideal ones. The inefficiency in electron transfer, hydrogen adsorption, and gas formation leads to the need for an extra driving </a:t>
              </a:r>
              <a:r>
                <a:rPr lang="en-US" sz="2400" dirty="0" smtClean="0">
                  <a:latin typeface="Times New Roman" pitchFamily="18" charset="0"/>
                  <a:cs typeface="Times New Roman" pitchFamily="18" charset="0"/>
                </a:rPr>
                <a:t>voltage.</a:t>
              </a:r>
            </a:p>
            <a:p>
              <a:pPr marL="515938" indent="-515938" algn="just">
                <a:buFont typeface="Wingdings" pitchFamily="2" charset="2"/>
                <a:buChar char="v"/>
              </a:pPr>
              <a:r>
                <a:rPr lang="en-US" sz="2400" dirty="0" smtClean="0">
                  <a:latin typeface="Times New Roman" pitchFamily="18" charset="0"/>
                  <a:cs typeface="Times New Roman" pitchFamily="18" charset="0"/>
                </a:rPr>
                <a:t>High </a:t>
              </a:r>
              <a:r>
                <a:rPr lang="en-US" sz="2400" dirty="0">
                  <a:latin typeface="Times New Roman" pitchFamily="18" charset="0"/>
                  <a:cs typeface="Times New Roman" pitchFamily="18" charset="0"/>
                </a:rPr>
                <a:t>hydrogen overvoltage → hydrogen evolution is difficult → lower corrosion rate for some metals in acidic environments. (e.g., Zn, Pb</a:t>
              </a:r>
              <a:r>
                <a:rPr lang="en-US" sz="2400" dirty="0" smtClean="0">
                  <a:latin typeface="Times New Roman" pitchFamily="18" charset="0"/>
                  <a:cs typeface="Times New Roman" pitchFamily="18" charset="0"/>
                </a:rPr>
                <a:t>).</a:t>
              </a:r>
            </a:p>
            <a:p>
              <a:pPr marL="515938" indent="-515938" algn="just">
                <a:buFont typeface="Wingdings" pitchFamily="2" charset="2"/>
                <a:buChar char="v"/>
              </a:pPr>
              <a:r>
                <a:rPr lang="en-US" sz="2400" dirty="0" smtClean="0">
                  <a:latin typeface="Times New Roman" pitchFamily="18" charset="0"/>
                  <a:cs typeface="Times New Roman" pitchFamily="18" charset="0"/>
                </a:rPr>
                <a:t>Low </a:t>
              </a:r>
              <a:r>
                <a:rPr lang="en-US" sz="2400" dirty="0">
                  <a:latin typeface="Times New Roman" pitchFamily="18" charset="0"/>
                  <a:cs typeface="Times New Roman" pitchFamily="18" charset="0"/>
                </a:rPr>
                <a:t>hydrogen overvoltage → hydrogen evolution is easy → can lead to higher corrosion rates. (e.g., Pt, Cu</a:t>
              </a:r>
              <a:r>
                <a:rPr lang="en-US" sz="2400" dirty="0" smtClean="0">
                  <a:latin typeface="Times New Roman" pitchFamily="18" charset="0"/>
                  <a:cs typeface="Times New Roman" pitchFamily="18" charset="0"/>
                </a:rPr>
                <a:t>).</a:t>
              </a:r>
              <a:endParaRPr lang="en-US" sz="2400" dirty="0">
                <a:solidFill>
                  <a:srgbClr val="C00000"/>
                </a:solidFill>
                <a:latin typeface="Times New Roman" pitchFamily="18" charset="0"/>
                <a:cs typeface="Times New Roman" pitchFamily="18" charset="0"/>
              </a:endParaRPr>
            </a:p>
          </p:txBody>
        </p:sp>
        <p:cxnSp>
          <p:nvCxnSpPr>
            <p:cNvPr id="4" name="Straight Arrow Connector 3"/>
            <p:cNvCxnSpPr/>
            <p:nvPr/>
          </p:nvCxnSpPr>
          <p:spPr>
            <a:xfrm>
              <a:off x="6156149" y="2081646"/>
              <a:ext cx="70833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874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DA15264A-6104-DA27-67E5-DD4268AB6C7F}"/>
              </a:ext>
            </a:extLst>
          </p:cNvPr>
          <p:cNvSpPr txBox="1"/>
          <p:nvPr/>
        </p:nvSpPr>
        <p:spPr>
          <a:xfrm>
            <a:off x="141668" y="191905"/>
            <a:ext cx="12426016" cy="6389250"/>
          </a:xfrm>
          <a:prstGeom prst="rect">
            <a:avLst/>
          </a:prstGeom>
          <a:noFill/>
        </p:spPr>
        <p:txBody>
          <a:bodyPr wrap="square">
            <a:spAutoFit/>
          </a:bodyPr>
          <a:lstStyle/>
          <a:p>
            <a:pPr marL="342900" marR="0" lvl="0" indent="-342900" algn="just">
              <a:spcBef>
                <a:spcPts val="0"/>
              </a:spcBef>
              <a:spcAft>
                <a:spcPts val="0"/>
              </a:spcAft>
              <a:buFont typeface="+mj-lt"/>
              <a:buAutoNum type="arabicPeriod" startAt="2"/>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Nature of Environment</a:t>
            </a:r>
            <a:endPar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lphaUcPeriod"/>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Temperature:</a:t>
            </a:r>
            <a:r>
              <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rate of corrosion is directly proportional to temperature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ie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rise in temperature increases the rate of corrosion.</a:t>
            </a:r>
          </a:p>
          <a:p>
            <a:pPr marL="342900" marR="0" lvl="0" indent="-342900" algn="just">
              <a:lnSpc>
                <a:spcPct val="107000"/>
              </a:lnSpc>
              <a:spcBef>
                <a:spcPts val="0"/>
              </a:spcBef>
              <a:spcAft>
                <a:spcPts val="0"/>
              </a:spcAft>
              <a:buFont typeface="+mj-lt"/>
              <a:buAutoNum type="alphaUcPeriod"/>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Humidity of air:</a:t>
            </a:r>
            <a:r>
              <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rate of corrosion will be more when the relative humidity of the environment is high.</a:t>
            </a:r>
          </a:p>
          <a:p>
            <a:pPr marL="342900" marR="0" lvl="0" indent="-342900" algn="just">
              <a:lnSpc>
                <a:spcPct val="107000"/>
              </a:lnSpc>
              <a:spcBef>
                <a:spcPts val="0"/>
              </a:spcBef>
              <a:spcAft>
                <a:spcPts val="0"/>
              </a:spcAft>
              <a:buFont typeface="+mj-lt"/>
              <a:buAutoNum type="alphaUcPeriod"/>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Presence of impurities in atmosphere:</a:t>
            </a:r>
            <a:r>
              <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Atmosphere in industrial areas contains corrosive gases like CO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H</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 and SO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In presence of these gases the rate of corrosion increases.</a:t>
            </a:r>
          </a:p>
          <a:p>
            <a:pPr marL="342900" marR="0" lvl="0" indent="-342900" algn="just">
              <a:lnSpc>
                <a:spcPct val="107000"/>
              </a:lnSpc>
              <a:spcBef>
                <a:spcPts val="0"/>
              </a:spcBef>
              <a:spcAft>
                <a:spcPts val="0"/>
              </a:spcAft>
              <a:buFont typeface="+mj-lt"/>
              <a:buAutoNum type="alphaUcPeriod"/>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Effect of </a:t>
            </a:r>
            <a:r>
              <a:rPr lang="en-US" sz="2400" b="1" i="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P</a:t>
            </a:r>
            <a:r>
              <a:rPr lang="en-US" sz="2400" b="1" i="1" kern="100" baseline="300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H</a:t>
            </a:r>
            <a:r>
              <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P</a:t>
            </a:r>
            <a:r>
              <a:rPr lang="en-US" sz="2400" kern="100" baseline="30000" dirty="0">
                <a:effectLst/>
                <a:latin typeface="Times New Roman" panose="02020603050405020304" pitchFamily="18" charset="0"/>
                <a:ea typeface="Calibri" panose="020F0502020204030204" pitchFamily="34" charset="0"/>
                <a:cs typeface="Times New Roman" panose="02020603050405020304" pitchFamily="18" charset="0"/>
              </a:rPr>
              <a:t>H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value of the medium has greater effect on corrosion. When </a:t>
            </a:r>
            <a:r>
              <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rPr>
              <a:t>pH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value is lowered, the corrosion is </a:t>
            </a:r>
            <a:r>
              <a:rPr lang="en-US" sz="2400" kern="100" dirty="0" smtClean="0">
                <a:effectLst/>
                <a:latin typeface="Times New Roman" panose="02020603050405020304" pitchFamily="18" charset="0"/>
                <a:ea typeface="Calibri" panose="020F0502020204030204" pitchFamily="34" charset="0"/>
                <a:cs typeface="Times New Roman" panose="02020603050405020304" pitchFamily="18" charset="0"/>
              </a:rPr>
              <a:t>increased.</a:t>
            </a:r>
          </a:p>
          <a:p>
            <a:pPr marL="342900" marR="0" lvl="0" indent="-342900" algn="just">
              <a:lnSpc>
                <a:spcPct val="107000"/>
              </a:lnSpc>
              <a:spcBef>
                <a:spcPts val="0"/>
              </a:spcBef>
              <a:spcAft>
                <a:spcPts val="0"/>
              </a:spcAft>
              <a:buFont typeface="+mj-lt"/>
              <a:buAutoNum type="alphaUcPeriod"/>
            </a:pPr>
            <a:r>
              <a:rPr lang="en-US" sz="2400" b="1" kern="100" dirty="0" smtClean="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Nature </a:t>
            </a: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of electrolyte: </a:t>
            </a:r>
            <a:r>
              <a:rPr lang="en-US" sz="2400" dirty="0" smtClean="0">
                <a:latin typeface="Times New Roman" pitchFamily="18" charset="0"/>
                <a:cs typeface="Times New Roman" pitchFamily="18" charset="0"/>
              </a:rPr>
              <a:t>This strongly </a:t>
            </a:r>
            <a:r>
              <a:rPr lang="en-US" sz="2400" dirty="0">
                <a:latin typeface="Times New Roman" pitchFamily="18" charset="0"/>
                <a:cs typeface="Times New Roman" pitchFamily="18" charset="0"/>
              </a:rPr>
              <a:t>affects the </a:t>
            </a:r>
            <a:r>
              <a:rPr lang="en-US" sz="2400" dirty="0" smtClean="0">
                <a:latin typeface="Times New Roman" pitchFamily="18" charset="0"/>
                <a:cs typeface="Times New Roman" pitchFamily="18" charset="0"/>
              </a:rPr>
              <a:t>rate </a:t>
            </a:r>
            <a:r>
              <a:rPr lang="en-US" sz="2400" dirty="0">
                <a:latin typeface="Times New Roman" pitchFamily="18" charset="0"/>
                <a:cs typeface="Times New Roman" pitchFamily="18" charset="0"/>
              </a:rPr>
              <a:t>because it </a:t>
            </a:r>
            <a:r>
              <a:rPr lang="en-US" sz="2400" dirty="0" smtClean="0">
                <a:latin typeface="Times New Roman" pitchFamily="18" charset="0"/>
                <a:cs typeface="Times New Roman" pitchFamily="18" charset="0"/>
              </a:rPr>
              <a:t>controls conductivity</a:t>
            </a:r>
            <a:r>
              <a:rPr lang="en-US" sz="2400" dirty="0">
                <a:latin typeface="Times New Roman" pitchFamily="18" charset="0"/>
                <a:cs typeface="Times New Roman" pitchFamily="18" charset="0"/>
              </a:rPr>
              <a:t>, availability of </a:t>
            </a:r>
            <a:r>
              <a:rPr lang="en-US" sz="2400" dirty="0" smtClean="0">
                <a:latin typeface="Times New Roman" pitchFamily="18" charset="0"/>
                <a:cs typeface="Times New Roman" pitchFamily="18" charset="0"/>
              </a:rPr>
              <a:t>ions. A </a:t>
            </a:r>
            <a:r>
              <a:rPr lang="en-US" sz="2400" dirty="0">
                <a:latin typeface="Times New Roman" pitchFamily="18" charset="0"/>
                <a:cs typeface="Times New Roman" pitchFamily="18" charset="0"/>
              </a:rPr>
              <a:t>more conductive electrolyte </a:t>
            </a:r>
            <a:r>
              <a:rPr lang="en-US" sz="2400" dirty="0" smtClean="0">
                <a:latin typeface="Times New Roman" pitchFamily="18" charset="0"/>
                <a:cs typeface="Times New Roman" pitchFamily="18" charset="0"/>
              </a:rPr>
              <a:t>(seawater) </a:t>
            </a:r>
            <a:r>
              <a:rPr lang="en-US" sz="2400" dirty="0">
                <a:latin typeface="Times New Roman" pitchFamily="18" charset="0"/>
                <a:cs typeface="Times New Roman" pitchFamily="18" charset="0"/>
              </a:rPr>
              <a:t>allows faster electron/ion transfer, which increases the corrosion </a:t>
            </a:r>
            <a:r>
              <a:rPr lang="en-US" sz="2400" dirty="0" smtClean="0">
                <a:latin typeface="Times New Roman" pitchFamily="18" charset="0"/>
                <a:cs typeface="Times New Roman" pitchFamily="18" charset="0"/>
              </a:rPr>
              <a:t>rate. Poorly </a:t>
            </a:r>
            <a:r>
              <a:rPr lang="en-US" sz="2400" dirty="0">
                <a:latin typeface="Times New Roman" pitchFamily="18" charset="0"/>
                <a:cs typeface="Times New Roman" pitchFamily="18" charset="0"/>
              </a:rPr>
              <a:t>conductive electrolytes </a:t>
            </a:r>
            <a:r>
              <a:rPr lang="en-US" sz="2400" dirty="0" smtClean="0">
                <a:latin typeface="Times New Roman" pitchFamily="18" charset="0"/>
                <a:cs typeface="Times New Roman" pitchFamily="18" charset="0"/>
              </a:rPr>
              <a:t>(pure </a:t>
            </a:r>
            <a:r>
              <a:rPr lang="en-US" sz="2400" dirty="0">
                <a:latin typeface="Times New Roman" pitchFamily="18" charset="0"/>
                <a:cs typeface="Times New Roman" pitchFamily="18" charset="0"/>
              </a:rPr>
              <a:t>water) slow down </a:t>
            </a:r>
            <a:r>
              <a:rPr lang="en-US" sz="2400" dirty="0" smtClean="0">
                <a:latin typeface="Times New Roman" pitchFamily="18" charset="0"/>
                <a:cs typeface="Times New Roman" pitchFamily="18" charset="0"/>
              </a:rPr>
              <a:t>corrosion.</a:t>
            </a:r>
            <a:endParaRPr lang="en-US" sz="2400" dirty="0">
              <a:latin typeface="Times New Roman" pitchFamily="18" charset="0"/>
              <a:cs typeface="Times New Roman" pitchFamily="18" charset="0"/>
            </a:endParaRPr>
          </a:p>
          <a:p>
            <a:pPr marL="342900" marR="0" lvl="0" indent="-342900" algn="just">
              <a:lnSpc>
                <a:spcPct val="107000"/>
              </a:lnSpc>
              <a:spcBef>
                <a:spcPts val="0"/>
              </a:spcBef>
              <a:spcAft>
                <a:spcPts val="0"/>
              </a:spcAft>
              <a:buFont typeface="+mj-lt"/>
              <a:buAutoNum type="alphaUcPeriod"/>
            </a:pPr>
            <a:r>
              <a:rPr lang="en-US" sz="2400" b="1" kern="100" dirty="0" smtClean="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Conductance</a:t>
            </a:r>
            <a:r>
              <a:rPr lang="en-US" sz="2400" b="1" kern="100" spc="-15" dirty="0" smtClean="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b="1" kern="100" spc="-5"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corroding</a:t>
            </a:r>
            <a:r>
              <a:rPr lang="en-US" sz="2400" b="1" kern="100" spc="-1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medium:</a:t>
            </a:r>
            <a:r>
              <a:rPr lang="en-US" sz="2400" kern="100" spc="-1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If</a:t>
            </a:r>
            <a:r>
              <a:rPr lang="en-US" sz="2400" kern="1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metal</a:t>
            </a:r>
            <a:r>
              <a:rPr lang="en-US" sz="2400" kern="1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pipe</a:t>
            </a:r>
            <a:r>
              <a:rPr lang="en-US" sz="2400" kern="1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is</a:t>
            </a:r>
            <a:r>
              <a:rPr lang="en-US" sz="2400" kern="1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buried</a:t>
            </a:r>
            <a:r>
              <a:rPr lang="en-US" sz="2400" kern="1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in</a:t>
            </a:r>
            <a:r>
              <a:rPr lang="en-US" sz="2400" kern="1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dry</a:t>
            </a:r>
            <a:r>
              <a:rPr lang="en-US" sz="2400" kern="1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soil,</a:t>
            </a:r>
            <a:r>
              <a:rPr lang="en-US" sz="2400" kern="1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corrosion</a:t>
            </a:r>
            <a:r>
              <a:rPr lang="en-US" sz="2400" kern="1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is</a:t>
            </a:r>
            <a:r>
              <a:rPr lang="en-US" sz="2400" kern="1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less.</a:t>
            </a:r>
            <a:r>
              <a:rPr lang="en-US" sz="2400" kern="1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If</a:t>
            </a:r>
            <a:r>
              <a:rPr lang="en-US" sz="2400" kern="1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it</a:t>
            </a:r>
            <a:r>
              <a:rPr lang="en-US" sz="2400" kern="1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is</a:t>
            </a:r>
            <a:r>
              <a:rPr lang="en-US" sz="2400" kern="1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buried in wet clay containing minerals then corrosion is more.</a:t>
            </a:r>
          </a:p>
          <a:p>
            <a:pPr marL="342900" marR="0" lvl="0" indent="-342900" algn="just">
              <a:lnSpc>
                <a:spcPct val="107000"/>
              </a:lnSpc>
              <a:spcBef>
                <a:spcPts val="0"/>
              </a:spcBef>
              <a:spcAft>
                <a:spcPts val="800"/>
              </a:spcAft>
              <a:buFont typeface="+mj-lt"/>
              <a:buAutoNum type="alphaUcPeriod"/>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Formation of oxygen concentration cell: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Due to differential aeration, oxygen-concentration cell</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sets up and anodic part having less oxygen concentration suffers corrosion.</a:t>
            </a:r>
          </a:p>
        </p:txBody>
      </p:sp>
    </p:spTree>
    <p:extLst>
      <p:ext uri="{BB962C8B-B14F-4D97-AF65-F5344CB8AC3E}">
        <p14:creationId xmlns:p14="http://schemas.microsoft.com/office/powerpoint/2010/main" val="22844065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2BD2A83-4250-4A4F-7DE5-9A62E7DE44B5}"/>
              </a:ext>
            </a:extLst>
          </p:cNvPr>
          <p:cNvSpPr txBox="1"/>
          <p:nvPr/>
        </p:nvSpPr>
        <p:spPr>
          <a:xfrm>
            <a:off x="393405" y="646110"/>
            <a:ext cx="12110483" cy="6031588"/>
          </a:xfrm>
          <a:prstGeom prst="rect">
            <a:avLst/>
          </a:prstGeom>
          <a:noFill/>
        </p:spPr>
        <p:txBody>
          <a:bodyPr wrap="square">
            <a:spAutoFit/>
          </a:bodyPr>
          <a:lstStyle/>
          <a:p>
            <a:pPr marL="0" marR="0" algn="just">
              <a:lnSpc>
                <a:spcPct val="107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As the corrosion process is very harmful, it becomes necessary to control corrosion. Different methods are used to control corrosion. </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ny method of corrosion control must be aimed at either modifying the metal or the environment.</a:t>
            </a:r>
          </a:p>
          <a:p>
            <a:pPr marL="342900" marR="0" lvl="0" indent="-342900" algn="just">
              <a:lnSpc>
                <a:spcPct val="107000"/>
              </a:lnSpc>
              <a:spcBef>
                <a:spcPts val="0"/>
              </a:spcBef>
              <a:spcAft>
                <a:spcPts val="0"/>
              </a:spcAft>
              <a:buFont typeface="+mj-lt"/>
              <a:buAutoNum type="arabi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Cathodic protection.</a:t>
            </a:r>
          </a:p>
          <a:p>
            <a:pPr marL="342900" marR="0" lvl="0" indent="-342900" algn="just">
              <a:lnSpc>
                <a:spcPct val="107000"/>
              </a:lnSpc>
              <a:spcBef>
                <a:spcPts val="0"/>
              </a:spcBef>
              <a:spcAft>
                <a:spcPts val="800"/>
              </a:spcAft>
              <a:buFont typeface="+mj-lt"/>
              <a:buAutoNum type="arabi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Protective (Surface) coatings.</a:t>
            </a:r>
          </a:p>
          <a:p>
            <a:pPr marR="0" lvl="0" algn="ctr">
              <a:lnSpc>
                <a:spcPct val="107000"/>
              </a:lnSpc>
              <a:spcBef>
                <a:spcPts val="0"/>
              </a:spcBef>
              <a:spcAft>
                <a:spcPts val="800"/>
              </a:spcAft>
            </a:pPr>
            <a:r>
              <a:rPr lang="en-US" sz="32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1. Cathodic Protection </a:t>
            </a:r>
            <a:endParaRPr lang="en-US" sz="32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principle of cathodic protection involves the conversion of entire metal to behave like cathodic site, since corrosion occurs at anode and cathode remains unaffected. </a:t>
            </a:r>
          </a:p>
          <a:p>
            <a:pPr marL="0" marR="0">
              <a:lnSpc>
                <a:spcPct val="150000"/>
              </a:lnSpc>
              <a:spcBef>
                <a:spcPts val="0"/>
              </a:spcBef>
              <a:spcAft>
                <a:spcPts val="800"/>
              </a:spcAft>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This can be achieved by two methods as follows:</a:t>
            </a:r>
          </a:p>
          <a:p>
            <a:pPr marL="1714500" lvl="3" indent="-342900">
              <a:lnSpc>
                <a:spcPct val="150000"/>
              </a:lnSpc>
              <a:buFont typeface="+mj-lt"/>
              <a:buAutoNum type="alphaU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Sacrificial Anode Method</a:t>
            </a:r>
          </a:p>
          <a:p>
            <a:pPr marL="1714500" lvl="3" indent="-342900">
              <a:lnSpc>
                <a:spcPct val="150000"/>
              </a:lnSpc>
              <a:spcAft>
                <a:spcPts val="800"/>
              </a:spcAft>
              <a:buFont typeface="+mj-lt"/>
              <a:buAutoNum type="alphaU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Impressed Current Method:</a:t>
            </a:r>
          </a:p>
          <a:p>
            <a:pPr marR="0" lvl="0" algn="just">
              <a:lnSpc>
                <a:spcPct val="107000"/>
              </a:lnSpc>
              <a:spcBef>
                <a:spcPts val="0"/>
              </a:spcBef>
              <a:spcAft>
                <a:spcPts val="800"/>
              </a:spcAft>
            </a:pPr>
            <a:endPar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xmlns="" id="{2469E24A-567E-A7D8-8812-80AE2BF68D5A}"/>
              </a:ext>
            </a:extLst>
          </p:cNvPr>
          <p:cNvSpPr txBox="1"/>
          <p:nvPr/>
        </p:nvSpPr>
        <p:spPr>
          <a:xfrm>
            <a:off x="2668774" y="161172"/>
            <a:ext cx="7517219" cy="522259"/>
          </a:xfrm>
          <a:prstGeom prst="rect">
            <a:avLst/>
          </a:prstGeom>
          <a:noFill/>
        </p:spPr>
        <p:txBody>
          <a:bodyPr wrap="square">
            <a:spAutoFit/>
          </a:bodyPr>
          <a:lstStyle/>
          <a:p>
            <a:pPr marL="0" marR="0" algn="ctr">
              <a:lnSpc>
                <a:spcPct val="107000"/>
              </a:lnSpc>
              <a:spcBef>
                <a:spcPts val="0"/>
              </a:spcBef>
              <a:spcAft>
                <a:spcPts val="800"/>
              </a:spcAft>
            </a:pPr>
            <a:r>
              <a:rPr lang="en-US" sz="28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Corrosion control (Protection against corrosion)</a:t>
            </a:r>
            <a:endParaRPr lang="en-US" sz="28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434535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921D76E-BC94-3892-9B8B-907C36684F58}"/>
              </a:ext>
            </a:extLst>
          </p:cNvPr>
          <p:cNvSpPr txBox="1"/>
          <p:nvPr/>
        </p:nvSpPr>
        <p:spPr>
          <a:xfrm>
            <a:off x="138215" y="635106"/>
            <a:ext cx="7889366" cy="3227102"/>
          </a:xfrm>
          <a:prstGeom prst="rect">
            <a:avLst/>
          </a:prstGeom>
          <a:noFill/>
        </p:spPr>
        <p:txBody>
          <a:bodyPr wrap="square">
            <a:spAutoFit/>
          </a:bodyPr>
          <a:lstStyle/>
          <a:p>
            <a:pPr marL="339725" marR="0" indent="-277813"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Here, the metal structure to be protected (base metal) is connected to a more active metal, which acts as auxiliary anode and the base metal act as cathode.</a:t>
            </a:r>
          </a:p>
          <a:p>
            <a:pPr marL="339725" marR="0" indent="-277813"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Thus, the base metal is protected and corrosion occurs at the auxiliary anodic metal.</a:t>
            </a:r>
          </a:p>
          <a:p>
            <a:pPr marL="339725" marR="0" indent="-277813"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Since the anodic metals are sacrificed to protect the metal structure, this method is known as sacrificial anodic method. </a:t>
            </a:r>
          </a:p>
        </p:txBody>
      </p:sp>
      <p:sp>
        <p:nvSpPr>
          <p:cNvPr id="5" name="TextBox 4">
            <a:extLst>
              <a:ext uri="{FF2B5EF4-FFF2-40B4-BE49-F238E27FC236}">
                <a16:creationId xmlns:a16="http://schemas.microsoft.com/office/drawing/2014/main" xmlns="" id="{A5FA9D5B-1F57-F024-A253-FC1409760183}"/>
              </a:ext>
            </a:extLst>
          </p:cNvPr>
          <p:cNvSpPr txBox="1"/>
          <p:nvPr/>
        </p:nvSpPr>
        <p:spPr>
          <a:xfrm>
            <a:off x="3200400" y="113323"/>
            <a:ext cx="6400800" cy="522259"/>
          </a:xfrm>
          <a:prstGeom prst="rect">
            <a:avLst/>
          </a:prstGeom>
          <a:noFill/>
        </p:spPr>
        <p:txBody>
          <a:bodyPr wrap="square">
            <a:spAutoFit/>
          </a:bodyPr>
          <a:lstStyle/>
          <a:p>
            <a:pPr marL="342900" marR="0" lvl="0" indent="-342900" algn="just">
              <a:lnSpc>
                <a:spcPct val="107000"/>
              </a:lnSpc>
              <a:spcBef>
                <a:spcPts val="0"/>
              </a:spcBef>
              <a:spcAft>
                <a:spcPts val="0"/>
              </a:spcAft>
              <a:buFont typeface="+mj-lt"/>
              <a:buAutoNum type="alphaUcPeriod"/>
            </a:pPr>
            <a:r>
              <a:rPr lang="en-US" sz="28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Sacrificial Anode Method</a:t>
            </a:r>
            <a:r>
              <a:rPr lang="en-US" sz="28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6" name="Picture 5">
            <a:extLst>
              <a:ext uri="{FF2B5EF4-FFF2-40B4-BE49-F238E27FC236}">
                <a16:creationId xmlns:a16="http://schemas.microsoft.com/office/drawing/2014/main" xmlns="" id="{2B78A762-8EDF-B779-A1FD-8093CE6D4AD1}"/>
              </a:ext>
            </a:extLst>
          </p:cNvPr>
          <p:cNvPicPr>
            <a:picLocks noChangeAspect="1"/>
          </p:cNvPicPr>
          <p:nvPr/>
        </p:nvPicPr>
        <p:blipFill rotWithShape="1">
          <a:blip r:embed="rId3"/>
          <a:srcRect l="780" t="19679" r="50534" b="4999"/>
          <a:stretch/>
        </p:blipFill>
        <p:spPr>
          <a:xfrm>
            <a:off x="8197702" y="496886"/>
            <a:ext cx="4263655" cy="2764775"/>
          </a:xfrm>
          <a:prstGeom prst="rect">
            <a:avLst/>
          </a:prstGeom>
        </p:spPr>
      </p:pic>
      <p:sp>
        <p:nvSpPr>
          <p:cNvPr id="8" name="TextBox 7">
            <a:extLst>
              <a:ext uri="{FF2B5EF4-FFF2-40B4-BE49-F238E27FC236}">
                <a16:creationId xmlns:a16="http://schemas.microsoft.com/office/drawing/2014/main" xmlns="" id="{3502C022-BE20-F6D1-D398-24B3A617C257}"/>
              </a:ext>
            </a:extLst>
          </p:cNvPr>
          <p:cNvSpPr txBox="1"/>
          <p:nvPr/>
        </p:nvSpPr>
        <p:spPr>
          <a:xfrm>
            <a:off x="116955" y="3673281"/>
            <a:ext cx="12344402" cy="3139706"/>
          </a:xfrm>
          <a:prstGeom prst="rect">
            <a:avLst/>
          </a:prstGeom>
          <a:noFill/>
        </p:spPr>
        <p:txBody>
          <a:bodyPr wrap="square">
            <a:spAutoFit/>
          </a:bodyPr>
          <a:lstStyle/>
          <a:p>
            <a:pPr marL="339725" marR="0" indent="-277813"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New auxiliary anodes replace the exhausted sacrificial anodes, whenever required. The most commonly used sacrificial anodes are Zn, Mg, Al. </a:t>
            </a:r>
          </a:p>
          <a:p>
            <a:pPr marL="339725" marR="0" indent="-277813"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For example, to protect the underground pipelines, Mg block is connected to it. Mg bars are fixed to the sides of ocean-going ships for controlling corrosion.</a:t>
            </a:r>
          </a:p>
          <a:p>
            <a:pPr marL="0" marR="0">
              <a:spcBef>
                <a:spcPts val="0"/>
              </a:spcBef>
              <a:spcAft>
                <a:spcPts val="800"/>
              </a:spcAft>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Applications: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Protection as buried pipelines, underground cables from soil corrosion.,</a:t>
            </a:r>
          </a:p>
          <a:p>
            <a:pPr marL="0" marR="0">
              <a:spcBef>
                <a:spcPts val="0"/>
              </a:spcBef>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Protection from marine corrosion of cables, ship hulls, piers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etc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spcBef>
                <a:spcPts val="0"/>
              </a:spcBef>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Insertion of magnesium sheets into the domestic water boilers to prevent the formation of rust.</a:t>
            </a:r>
          </a:p>
        </p:txBody>
      </p:sp>
    </p:spTree>
    <p:extLst>
      <p:ext uri="{BB962C8B-B14F-4D97-AF65-F5344CB8AC3E}">
        <p14:creationId xmlns:p14="http://schemas.microsoft.com/office/powerpoint/2010/main" val="32681638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xmlns="" id="{0B0C8956-136A-1007-8FC2-95EAEEE626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2887" r="2595" b="3834"/>
          <a:stretch/>
        </p:blipFill>
        <p:spPr bwMode="auto">
          <a:xfrm>
            <a:off x="6985592" y="808075"/>
            <a:ext cx="5571464" cy="32743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C29642A6-EC5F-28F0-4444-522D1E13440D}"/>
              </a:ext>
            </a:extLst>
          </p:cNvPr>
          <p:cNvSpPr txBox="1"/>
          <p:nvPr/>
        </p:nvSpPr>
        <p:spPr>
          <a:xfrm>
            <a:off x="244544" y="302343"/>
            <a:ext cx="6624089" cy="4325223"/>
          </a:xfrm>
          <a:prstGeom prst="rect">
            <a:avLst/>
          </a:prstGeom>
          <a:noFill/>
        </p:spPr>
        <p:txBody>
          <a:bodyPr wrap="square">
            <a:spAutoFit/>
          </a:bodyPr>
          <a:lstStyle/>
          <a:p>
            <a:pPr marL="457200" marR="0" indent="-457200" algn="just">
              <a:lnSpc>
                <a:spcPct val="107000"/>
              </a:lnSpc>
              <a:spcBef>
                <a:spcPts val="0"/>
              </a:spcBef>
              <a:spcAft>
                <a:spcPts val="800"/>
              </a:spcAft>
              <a:buFont typeface="+mj-lt"/>
              <a:buAutoNum type="alphaUcPeriod" startAt="2"/>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Impressed Current Method: </a:t>
            </a:r>
            <a:endPar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In this method, an impressed current from external source is applied in opposite direction to neutralize the corrosion current, and convert the corroding metal from anode to cathode.</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This is done by connecting the negative terminal of DC source to the base metal and positive terminal to an inert anode like graphite.</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base metal, being acting as cathode, does not undergo corrosion.</a:t>
            </a:r>
          </a:p>
        </p:txBody>
      </p:sp>
      <p:sp>
        <p:nvSpPr>
          <p:cNvPr id="5" name="TextBox 4">
            <a:extLst>
              <a:ext uri="{FF2B5EF4-FFF2-40B4-BE49-F238E27FC236}">
                <a16:creationId xmlns:a16="http://schemas.microsoft.com/office/drawing/2014/main" xmlns="" id="{5D4198F6-D2E8-ABE3-2EF7-868205D5F9A3}"/>
              </a:ext>
            </a:extLst>
          </p:cNvPr>
          <p:cNvSpPr txBox="1"/>
          <p:nvPr/>
        </p:nvSpPr>
        <p:spPr>
          <a:xfrm>
            <a:off x="191378" y="4600195"/>
            <a:ext cx="12365677" cy="1749005"/>
          </a:xfrm>
          <a:prstGeom prst="rect">
            <a:avLst/>
          </a:prstGeom>
          <a:noFill/>
        </p:spPr>
        <p:txBody>
          <a:bodyPr wrap="square">
            <a:spAutoFit/>
          </a:bodyPr>
          <a:lstStyle/>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Impressed current cathodic protection has been applied to open water box coolers, water tanks, buried oil or water pipes, condensers, transmission line towers, marine piers, laid up ships etc.</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This kind of protection technique is particularly useful for large structures for long term operations.</a:t>
            </a:r>
          </a:p>
        </p:txBody>
      </p:sp>
    </p:spTree>
    <p:extLst>
      <p:ext uri="{BB962C8B-B14F-4D97-AF65-F5344CB8AC3E}">
        <p14:creationId xmlns:p14="http://schemas.microsoft.com/office/powerpoint/2010/main" val="20879221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AAC28B0-AB08-3785-929C-D6A8F4B145AC}"/>
              </a:ext>
            </a:extLst>
          </p:cNvPr>
          <p:cNvSpPr txBox="1"/>
          <p:nvPr/>
        </p:nvSpPr>
        <p:spPr>
          <a:xfrm>
            <a:off x="318977" y="402086"/>
            <a:ext cx="12291237" cy="6037678"/>
          </a:xfrm>
          <a:prstGeom prst="rect">
            <a:avLst/>
          </a:prstGeom>
          <a:noFill/>
        </p:spPr>
        <p:txBody>
          <a:bodyPr wrap="square">
            <a:spAutoFit/>
          </a:bodyPr>
          <a:lstStyle/>
          <a:p>
            <a:pPr marL="0" marR="0" algn="ctr">
              <a:lnSpc>
                <a:spcPct val="107000"/>
              </a:lnSpc>
              <a:spcBef>
                <a:spcPts val="0"/>
              </a:spcBef>
              <a:spcAft>
                <a:spcPts val="800"/>
              </a:spcAft>
            </a:pPr>
            <a:r>
              <a:rPr lang="en-US" sz="32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Surface treatment</a:t>
            </a:r>
          </a:p>
          <a:p>
            <a:pPr algn="just">
              <a:lnSpc>
                <a:spcPct val="107000"/>
              </a:lnSpc>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Almost all metal </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things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must be cleaned during their manufacturing. These are processes that affect thin layer on the metallic surface. The surface treatments processes includes: </a:t>
            </a:r>
          </a:p>
          <a:p>
            <a:pPr marL="514350" indent="-514350" algn="just">
              <a:lnSpc>
                <a:spcPct val="107000"/>
              </a:lnSpc>
              <a:spcAft>
                <a:spcPts val="800"/>
              </a:spcAft>
              <a:buFont typeface="+mj-lt"/>
              <a:buAutoNum type="romanUcPeriod"/>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Chemical cleaning methods: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Use chemicals to remove unwanted contaminants on metals.</a:t>
            </a:r>
          </a:p>
          <a:p>
            <a:pPr marL="1257300" lvl="2" indent="-342900" algn="just">
              <a:lnSpc>
                <a:spcPct val="107000"/>
              </a:lnSpc>
              <a:buFont typeface="+mj-lt"/>
              <a:buAutoNum type="alphaU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Alkaline cleaning</a:t>
            </a:r>
            <a:endParaRPr lang="en-US" sz="2400"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57300" lvl="2" indent="-342900" algn="just">
              <a:lnSpc>
                <a:spcPct val="107000"/>
              </a:lnSpc>
              <a:buFont typeface="+mj-lt"/>
              <a:buAutoNum type="alphaU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Acid cleaning</a:t>
            </a:r>
            <a:endParaRPr lang="en-US" sz="2400"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57300" lvl="2" indent="-342900" algn="just">
              <a:lnSpc>
                <a:spcPct val="107000"/>
              </a:lnSpc>
              <a:buFont typeface="+mj-lt"/>
              <a:buAutoNum type="alphaU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Emulsion cleaning</a:t>
            </a:r>
            <a:endParaRPr lang="en-US" sz="2400"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57300" lvl="2" indent="-342900" algn="just">
              <a:lnSpc>
                <a:spcPct val="107000"/>
              </a:lnSpc>
              <a:buFont typeface="+mj-lt"/>
              <a:buAutoNum type="alphaU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Solvent cleaning</a:t>
            </a:r>
            <a:endParaRPr lang="en-US" sz="2400"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57300" lvl="2" indent="-342900" algn="just">
              <a:lnSpc>
                <a:spcPct val="107000"/>
              </a:lnSpc>
              <a:buFont typeface="+mj-lt"/>
              <a:buAutoNum type="alphaU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Ultrasonic cleaning</a:t>
            </a:r>
            <a:endParaRPr lang="en-US" sz="2400"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14350" indent="-514350" algn="just">
              <a:lnSpc>
                <a:spcPct val="107000"/>
              </a:lnSpc>
              <a:buFont typeface="+mj-lt"/>
              <a:buAutoNum type="romanUcPeriod"/>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Mechanical cleaning methods: </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Use</a:t>
            </a:r>
            <a:r>
              <a:rPr lang="en-US" sz="2400" b="1" kern="100"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mechanical operations to remove contaminants on metals.</a:t>
            </a:r>
          </a:p>
          <a:p>
            <a:pPr marL="1371600" lvl="2" indent="-457200" algn="just">
              <a:lnSpc>
                <a:spcPct val="107000"/>
              </a:lnSpc>
              <a:buFont typeface="+mj-lt"/>
              <a:buAutoNum type="alphaU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Blast finishing</a:t>
            </a:r>
            <a:endParaRPr lang="en-US" sz="2400"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endParaRPr>
          </a:p>
          <a:p>
            <a:pPr marL="1371600" lvl="2" indent="-457200" algn="just">
              <a:lnSpc>
                <a:spcPct val="107000"/>
              </a:lnSpc>
              <a:buFont typeface="+mj-lt"/>
              <a:buAutoNum type="alphaU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Shot peening</a:t>
            </a:r>
            <a:endParaRPr lang="en-US" sz="2400"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endParaRPr>
          </a:p>
          <a:p>
            <a:pPr marL="1371600" lvl="2" indent="-457200" algn="just">
              <a:lnSpc>
                <a:spcPct val="107000"/>
              </a:lnSpc>
              <a:buFont typeface="+mj-lt"/>
              <a:buAutoNum type="alphaU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Mass finishing processes</a:t>
            </a:r>
            <a:r>
              <a:rPr lang="en-US" sz="2400"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7124880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B5AB01C6-4785-19A6-E681-DCF697BA2F92}"/>
              </a:ext>
            </a:extLst>
          </p:cNvPr>
          <p:cNvSpPr txBox="1"/>
          <p:nvPr/>
        </p:nvSpPr>
        <p:spPr>
          <a:xfrm>
            <a:off x="212651" y="718571"/>
            <a:ext cx="12355033" cy="5921108"/>
          </a:xfrm>
          <a:prstGeom prst="rect">
            <a:avLst/>
          </a:prstGeom>
          <a:noFill/>
        </p:spPr>
        <p:txBody>
          <a:bodyPr wrap="square">
            <a:spAutoFit/>
          </a:bodyPr>
          <a:lstStyle/>
          <a:p>
            <a:pPr marL="342900" marR="0" lvl="0" indent="-342900" algn="just">
              <a:lnSpc>
                <a:spcPct val="107000"/>
              </a:lnSpc>
              <a:spcBef>
                <a:spcPts val="0"/>
              </a:spcBef>
              <a:spcAft>
                <a:spcPts val="800"/>
              </a:spcAft>
              <a:buFont typeface="+mj-lt"/>
              <a:buAutoNum type="alphaUcPeriod"/>
              <a:tabLst>
                <a:tab pos="457200" algn="l"/>
              </a:tabLst>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Alkaline Cleaning:</a:t>
            </a:r>
            <a:endPar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indent="-28575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Uses alkali to remove oils, grease, and various types of silica, scales from a metal surface.</a:t>
            </a:r>
          </a:p>
          <a:p>
            <a:pPr marL="742950" marR="0" indent="-28575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Alkaline solutions include sodium and potassium hydroxide (NaOH, KOH), sodium carbonate (Na</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borax (Na</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B</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4</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7</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indent="-28575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Cleaning methods: immersion or spraying followed by water rinse to remove residue.</a:t>
            </a:r>
          </a:p>
          <a:p>
            <a:pPr marL="457200" marR="0" lvl="0" indent="-457200" algn="just">
              <a:lnSpc>
                <a:spcPct val="107000"/>
              </a:lnSpc>
              <a:spcBef>
                <a:spcPts val="0"/>
              </a:spcBef>
              <a:spcAft>
                <a:spcPts val="0"/>
              </a:spcAft>
              <a:buFont typeface="+mj-lt"/>
              <a:buAutoNum type="alphaUcPeriod" startAt="2"/>
              <a:tabLst>
                <a:tab pos="457200" algn="l"/>
              </a:tabLst>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Acid pickling:</a:t>
            </a:r>
            <a:endPar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800100" marR="0" indent="-342900" algn="just">
              <a:lnSpc>
                <a:spcPct val="107000"/>
              </a:lnSpc>
              <a:spcBef>
                <a:spcPts val="0"/>
              </a:spcBef>
              <a:spcAft>
                <a:spcPts val="0"/>
              </a:spcAft>
              <a:buClr>
                <a:srgbClr val="7030A0"/>
              </a:buClr>
              <a:buFont typeface="Wingdings" panose="05000000000000000000" pitchFamily="2" charset="2"/>
              <a:buChar char="v"/>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In this process a solution of a mineral acid, organic acid combination are used to remove oxide, soil particles, oil, rusts and grease from metal surfaces.</a:t>
            </a:r>
          </a:p>
          <a:p>
            <a:pPr marL="800100" marR="0" indent="-342900" algn="just">
              <a:lnSpc>
                <a:spcPct val="107000"/>
              </a:lnSpc>
              <a:spcBef>
                <a:spcPts val="0"/>
              </a:spcBef>
              <a:spcAft>
                <a:spcPts val="0"/>
              </a:spcAft>
              <a:buClr>
                <a:srgbClr val="7030A0"/>
              </a:buClr>
              <a:buFont typeface="Wingdings" panose="05000000000000000000" pitchFamily="2" charset="2"/>
              <a:buChar char="v"/>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Cleaning acids include HCl, HNO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H</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PO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4</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and H</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4</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just">
              <a:lnSpc>
                <a:spcPct val="107000"/>
              </a:lnSpc>
              <a:spcBef>
                <a:spcPts val="0"/>
              </a:spcBef>
              <a:spcAft>
                <a:spcPts val="800"/>
              </a:spcAft>
              <a:buFont typeface="+mj-lt"/>
              <a:buAutoNum type="alphaUcPeriod" startAt="3"/>
              <a:tabLst>
                <a:tab pos="457200" algn="l"/>
              </a:tabLst>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Emulsion (Soap) Cleaning:</a:t>
            </a:r>
            <a:endPar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8001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Emulsion cleaning is cleaning process that uses an organic solvent mixture.</a:t>
            </a:r>
          </a:p>
          <a:p>
            <a:pPr marL="8001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solvent is usually a hydrocarbon of distilled petroleum dispersed in water.</a:t>
            </a:r>
          </a:p>
          <a:p>
            <a:pPr marL="8001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Suitable emulsifiers result in a two-phase cleaning fluid like oil-in-water. </a:t>
            </a:r>
          </a:p>
        </p:txBody>
      </p:sp>
      <p:sp>
        <p:nvSpPr>
          <p:cNvPr id="7" name="TextBox 6">
            <a:extLst>
              <a:ext uri="{FF2B5EF4-FFF2-40B4-BE49-F238E27FC236}">
                <a16:creationId xmlns:a16="http://schemas.microsoft.com/office/drawing/2014/main" xmlns="" id="{775D43C9-A3EE-461C-C997-D225F613BF70}"/>
              </a:ext>
            </a:extLst>
          </p:cNvPr>
          <p:cNvSpPr txBox="1"/>
          <p:nvPr/>
        </p:nvSpPr>
        <p:spPr>
          <a:xfrm>
            <a:off x="3891520" y="214053"/>
            <a:ext cx="5082363" cy="523220"/>
          </a:xfrm>
          <a:prstGeom prst="rect">
            <a:avLst/>
          </a:prstGeom>
          <a:noFill/>
        </p:spPr>
        <p:txBody>
          <a:bodyPr wrap="square">
            <a:spAutoFit/>
          </a:bodyPr>
          <a:lstStyle/>
          <a:p>
            <a:pPr marL="571500" indent="-571500" algn="ctr">
              <a:buFont typeface="+mj-lt"/>
              <a:buAutoNum type="romanUcPeriod"/>
            </a:pPr>
            <a:r>
              <a:rPr lang="en-US" sz="28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Chemical cleaning methods </a:t>
            </a:r>
            <a:endParaRPr lang="en-US" sz="2800" dirty="0">
              <a:solidFill>
                <a:srgbClr val="002060"/>
              </a:solidFill>
            </a:endParaRPr>
          </a:p>
        </p:txBody>
      </p:sp>
    </p:spTree>
    <p:extLst>
      <p:ext uri="{BB962C8B-B14F-4D97-AF65-F5344CB8AC3E}">
        <p14:creationId xmlns:p14="http://schemas.microsoft.com/office/powerpoint/2010/main" val="24692323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83CA0F7-A8D8-87F3-3F9D-DBF55769B0DC}"/>
              </a:ext>
            </a:extLst>
          </p:cNvPr>
          <p:cNvSpPr txBox="1"/>
          <p:nvPr/>
        </p:nvSpPr>
        <p:spPr>
          <a:xfrm>
            <a:off x="669851" y="763726"/>
            <a:ext cx="11472530" cy="5130764"/>
          </a:xfrm>
          <a:prstGeom prst="rect">
            <a:avLst/>
          </a:prstGeom>
          <a:noFill/>
        </p:spPr>
        <p:txBody>
          <a:bodyPr wrap="square">
            <a:spAutoFit/>
          </a:bodyPr>
          <a:lstStyle/>
          <a:p>
            <a:pPr marL="457200" marR="0" indent="-457200" algn="just">
              <a:lnSpc>
                <a:spcPct val="107000"/>
              </a:lnSpc>
              <a:spcBef>
                <a:spcPts val="0"/>
              </a:spcBef>
              <a:spcAft>
                <a:spcPts val="800"/>
              </a:spcAft>
              <a:buFont typeface="+mj-lt"/>
              <a:buAutoNum type="alphaUcPeriod" startAt="4"/>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Solvent cleaning</a:t>
            </a:r>
            <a:r>
              <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Solvent cleaning is the process of removing soil particles from metal surface with an organic solvent.</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Some examples of strong cleaning solvents are acetone, methyl ethyl ketone, toluene and trichloroethylene (TCE).</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Common mild solvents include isopropyl alcohol, glycerin, and propylene glycol.</a:t>
            </a:r>
          </a:p>
          <a:p>
            <a:pPr marL="457200" marR="0" indent="-457200" algn="just">
              <a:lnSpc>
                <a:spcPct val="107000"/>
              </a:lnSpc>
              <a:spcBef>
                <a:spcPts val="0"/>
              </a:spcBef>
              <a:spcAft>
                <a:spcPts val="800"/>
              </a:spcAft>
              <a:buFont typeface="+mj-lt"/>
              <a:buAutoNum type="alphaUcPeriod" startAt="5"/>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Ultrasonic cleaning:</a:t>
            </a:r>
            <a:endPar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Mechanical agitation of cleaning fluid by high frequency vibrations to produce of low-pressure vapor bubbles that scrub the surface.</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Cleaning fluid is generally an aqueous solution containing alkaline detergents.</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Highly effective for removing surface contaminants.</a:t>
            </a:r>
          </a:p>
        </p:txBody>
      </p:sp>
    </p:spTree>
    <p:extLst>
      <p:ext uri="{BB962C8B-B14F-4D97-AF65-F5344CB8AC3E}">
        <p14:creationId xmlns:p14="http://schemas.microsoft.com/office/powerpoint/2010/main" val="12745032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F3B3EAB-ACC7-438E-9AE0-433835DC5077}"/>
              </a:ext>
            </a:extLst>
          </p:cNvPr>
          <p:cNvSpPr txBox="1"/>
          <p:nvPr/>
        </p:nvSpPr>
        <p:spPr>
          <a:xfrm>
            <a:off x="404037" y="800009"/>
            <a:ext cx="12184912" cy="5598136"/>
          </a:xfrm>
          <a:prstGeom prst="rect">
            <a:avLst/>
          </a:prstGeom>
          <a:noFill/>
        </p:spPr>
        <p:txBody>
          <a:bodyPr wrap="square">
            <a:spAutoFit/>
          </a:bodyPr>
          <a:lstStyle/>
          <a:p>
            <a:pPr marL="342900" marR="0" lvl="0" indent="-342900" algn="just">
              <a:lnSpc>
                <a:spcPct val="107000"/>
              </a:lnSpc>
              <a:spcBef>
                <a:spcPts val="0"/>
              </a:spcBef>
              <a:spcAft>
                <a:spcPts val="0"/>
              </a:spcAft>
              <a:buFont typeface="+mj-lt"/>
              <a:buAutoNum type="alphaUcPeriod"/>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Blast Finishing:</a:t>
            </a:r>
            <a:endPar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800100" marR="0" indent="-342900"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Use high velocity impact of particulate media to clean and finish the surface.</a:t>
            </a:r>
          </a:p>
          <a:p>
            <a:pPr marL="800100" marR="0" indent="-342900"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Media is propelled at the target surface by pressurized air or centrifugal force.</a:t>
            </a:r>
          </a:p>
          <a:p>
            <a:pPr marL="800100" marR="0" indent="-342900"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Most well-known method is sand blasting, which uses sand as blasting media.</a:t>
            </a:r>
          </a:p>
          <a:p>
            <a:pPr marL="800100" marR="0" indent="-342900"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Other blasting media: Hard Al</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3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and SiC, Soft media such nylon beads.</a:t>
            </a:r>
          </a:p>
          <a:p>
            <a:pPr marL="457200" marR="0" lvl="0" indent="-457200" algn="just">
              <a:lnSpc>
                <a:spcPct val="107000"/>
              </a:lnSpc>
              <a:spcBef>
                <a:spcPts val="0"/>
              </a:spcBef>
              <a:spcAft>
                <a:spcPts val="0"/>
              </a:spcAft>
              <a:buFont typeface="+mj-lt"/>
              <a:buAutoNum type="alphaUcPeriod" startAt="2"/>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Shot Peening: </a:t>
            </a:r>
            <a:endPar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800100" marR="0" indent="-342900"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High velocity stream of small cast steel pellets (shots) is directed at the surface to induce compressive stresses into surface layers.</a:t>
            </a:r>
          </a:p>
          <a:p>
            <a:pPr marL="800100" marR="0" indent="-342900"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Used primarily to improve strength of metal parts surface cleaning is accomplished as a byproduct of the operation.</a:t>
            </a:r>
          </a:p>
          <a:p>
            <a:pPr marL="457200" marR="0" lvl="0" indent="-457200" algn="just">
              <a:lnSpc>
                <a:spcPct val="107000"/>
              </a:lnSpc>
              <a:spcBef>
                <a:spcPts val="0"/>
              </a:spcBef>
              <a:spcAft>
                <a:spcPts val="0"/>
              </a:spcAft>
              <a:buFont typeface="+mj-lt"/>
              <a:buAutoNum type="alphaUcPeriod" startAt="3"/>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Mass Finishing:</a:t>
            </a:r>
            <a:endPar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800100" marR="0" indent="-342900"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Finishing parts in bulk by a mixing action in a container, in the presence of abrasive media.</a:t>
            </a:r>
          </a:p>
          <a:p>
            <a:pPr marL="800100" marR="0" indent="-342900"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Mixing causes parts to rub against media each other to achieve desired finishing action.</a:t>
            </a:r>
          </a:p>
          <a:p>
            <a:pPr marL="800100" marR="0" indent="-342900"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Parts are usually small and therefore uneconomical to finish individually.</a:t>
            </a:r>
          </a:p>
        </p:txBody>
      </p:sp>
      <p:sp>
        <p:nvSpPr>
          <p:cNvPr id="5" name="TextBox 4">
            <a:extLst>
              <a:ext uri="{FF2B5EF4-FFF2-40B4-BE49-F238E27FC236}">
                <a16:creationId xmlns:a16="http://schemas.microsoft.com/office/drawing/2014/main" xmlns="" id="{A8D8081D-D082-77B9-E722-4CB2E18883A1}"/>
              </a:ext>
            </a:extLst>
          </p:cNvPr>
          <p:cNvSpPr txBox="1"/>
          <p:nvPr/>
        </p:nvSpPr>
        <p:spPr>
          <a:xfrm>
            <a:off x="3200400" y="277843"/>
            <a:ext cx="5911702" cy="584775"/>
          </a:xfrm>
          <a:prstGeom prst="rect">
            <a:avLst/>
          </a:prstGeom>
          <a:noFill/>
        </p:spPr>
        <p:txBody>
          <a:bodyPr wrap="square">
            <a:spAutoFit/>
          </a:bodyPr>
          <a:lstStyle/>
          <a:p>
            <a:pPr marL="571500" indent="-571500" algn="ctr">
              <a:buFont typeface="+mj-lt"/>
              <a:buAutoNum type="romanUcPeriod" startAt="2"/>
            </a:pPr>
            <a:r>
              <a:rPr lang="en-US" sz="32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Mechanical cleaning methods </a:t>
            </a:r>
            <a:endParaRPr lang="en-US" sz="3200" dirty="0"/>
          </a:p>
        </p:txBody>
      </p:sp>
    </p:spTree>
    <p:extLst>
      <p:ext uri="{BB962C8B-B14F-4D97-AF65-F5344CB8AC3E}">
        <p14:creationId xmlns:p14="http://schemas.microsoft.com/office/powerpoint/2010/main" val="7530849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90C6B23-724F-6856-44E0-A5BD6458129F}"/>
              </a:ext>
            </a:extLst>
          </p:cNvPr>
          <p:cNvSpPr txBox="1"/>
          <p:nvPr/>
        </p:nvSpPr>
        <p:spPr>
          <a:xfrm>
            <a:off x="223283" y="635592"/>
            <a:ext cx="12323141" cy="3929281"/>
          </a:xfrm>
          <a:prstGeom prst="rect">
            <a:avLst/>
          </a:prstGeom>
          <a:noFill/>
        </p:spPr>
        <p:txBody>
          <a:bodyPr wrap="square">
            <a:spAutoFit/>
          </a:bodyPr>
          <a:lstStyle/>
          <a:p>
            <a:pPr marL="342900" marR="0" indent="-342900" algn="just">
              <a:spcBef>
                <a:spcPts val="0"/>
              </a:spcBef>
              <a:spcAft>
                <a:spcPts val="800"/>
              </a:spcAft>
              <a:buClr>
                <a:srgbClr val="7030A0"/>
              </a:buClr>
              <a:buFont typeface="Wingdings" panose="05000000000000000000" pitchFamily="2" charset="2"/>
              <a:buChar char="v"/>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Native State: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metals exist as such in the earth crust. These metals are non-reactive in nature. They are with corrosion resistance. Example: Au, Pt, Ag, etc.</a:t>
            </a:r>
          </a:p>
          <a:p>
            <a:pPr marL="342900" marR="0" indent="-342900" algn="just">
              <a:spcBef>
                <a:spcPts val="0"/>
              </a:spcBef>
              <a:spcAft>
                <a:spcPts val="800"/>
              </a:spcAft>
              <a:buClr>
                <a:srgbClr val="7030A0"/>
              </a:buClr>
              <a:buFont typeface="Wingdings" panose="05000000000000000000" pitchFamily="2" charset="2"/>
              <a:buChar char="v"/>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Combined State: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Other metals are highly reactive undergoes reaction with their environment to form stable ores and minerals. Example: Fe</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ZnO, PbS.</a:t>
            </a:r>
          </a:p>
          <a:p>
            <a:pPr marL="342900" marR="0" indent="-342900" algn="just">
              <a:spcBef>
                <a:spcPts val="0"/>
              </a:spcBef>
              <a:spcAft>
                <a:spcPts val="800"/>
              </a:spcAft>
              <a:buClr>
                <a:srgbClr val="7030A0"/>
              </a:buClr>
              <a:buFont typeface="Wingdings" panose="05000000000000000000" pitchFamily="2" charset="2"/>
              <a:buChar char="v"/>
            </a:pPr>
            <a:r>
              <a:rPr lang="en-US" sz="2400" kern="100" dirty="0">
                <a:latin typeface="Times New Roman" panose="02020603050405020304" pitchFamily="18" charset="0"/>
                <a:ea typeface="Calibri" panose="020F0502020204030204" pitchFamily="34" charset="0"/>
                <a:cs typeface="Times New Roman" panose="02020603050405020304" pitchFamily="18" charset="0"/>
              </a:rPr>
              <a:t>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xtracted from their ores by reducing to pure forms with various processes.</a:t>
            </a:r>
          </a:p>
          <a:p>
            <a:pPr marL="342900" marR="0" indent="-342900" algn="just">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In the pure state, the metals are unstable as they are considered in excited state.</a:t>
            </a:r>
          </a:p>
          <a:p>
            <a:pPr marL="342900" marR="0" indent="-342900" algn="just">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Therefore, as soon as the metals are extracted, the reverse process begins</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 to form stable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states.</a:t>
            </a:r>
          </a:p>
          <a:p>
            <a:pPr marL="342900" marR="0" indent="-342900" algn="just">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Hence, when metals are used in various forms, they are exposed to environment, the exposed metal surface begin to decay.</a:t>
            </a:r>
          </a:p>
        </p:txBody>
      </p:sp>
      <p:sp>
        <p:nvSpPr>
          <p:cNvPr id="5" name="TextBox 4">
            <a:extLst>
              <a:ext uri="{FF2B5EF4-FFF2-40B4-BE49-F238E27FC236}">
                <a16:creationId xmlns:a16="http://schemas.microsoft.com/office/drawing/2014/main" xmlns="" id="{1719AA8F-40D9-CCD2-6515-E9838E3341B1}"/>
              </a:ext>
            </a:extLst>
          </p:cNvPr>
          <p:cNvSpPr txBox="1"/>
          <p:nvPr/>
        </p:nvSpPr>
        <p:spPr>
          <a:xfrm>
            <a:off x="255175" y="155856"/>
            <a:ext cx="3498112" cy="522259"/>
          </a:xfrm>
          <a:prstGeom prst="rect">
            <a:avLst/>
          </a:prstGeom>
          <a:noFill/>
        </p:spPr>
        <p:txBody>
          <a:bodyPr wrap="square">
            <a:spAutoFit/>
          </a:bodyPr>
          <a:lstStyle/>
          <a:p>
            <a:pPr marL="0" marR="0" algn="ctr">
              <a:lnSpc>
                <a:spcPct val="107000"/>
              </a:lnSpc>
              <a:spcBef>
                <a:spcPts val="0"/>
              </a:spcBef>
              <a:spcAft>
                <a:spcPts val="800"/>
              </a:spcAft>
            </a:pPr>
            <a:r>
              <a:rPr lang="en-US" sz="28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Causes of Corrosion:</a:t>
            </a:r>
          </a:p>
        </p:txBody>
      </p:sp>
      <p:pic>
        <p:nvPicPr>
          <p:cNvPr id="2052" name="Picture 4" descr="No alt text provided for this image">
            <a:extLst>
              <a:ext uri="{FF2B5EF4-FFF2-40B4-BE49-F238E27FC236}">
                <a16:creationId xmlns:a16="http://schemas.microsoft.com/office/drawing/2014/main" xmlns="" id="{798CA065-E1F8-D725-5099-DB65DC134D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06" t="9804" r="18047" b="20606"/>
          <a:stretch/>
        </p:blipFill>
        <p:spPr bwMode="auto">
          <a:xfrm>
            <a:off x="6709143" y="4316818"/>
            <a:ext cx="5762847" cy="24242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CDA62842-A1B1-4A2E-83D6-E561CEEF9BED}"/>
              </a:ext>
            </a:extLst>
          </p:cNvPr>
          <p:cNvSpPr txBox="1"/>
          <p:nvPr/>
        </p:nvSpPr>
        <p:spPr>
          <a:xfrm>
            <a:off x="829343" y="5083498"/>
            <a:ext cx="5528931"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  Ores → Pure metal  → Corroded metal</a:t>
            </a:r>
            <a:endParaRPr lang="en-US" sz="2400" b="1" dirty="0">
              <a:solidFill>
                <a:srgbClr val="7030A0"/>
              </a:solidFill>
              <a:latin typeface="Times New Roman" panose="02020603050405020304" pitchFamily="18" charset="0"/>
              <a:cs typeface="Times New Roman" panose="02020603050405020304" pitchFamily="18" charset="0"/>
            </a:endParaRPr>
          </a:p>
          <a:p>
            <a:r>
              <a:rPr lang="en-US" sz="2400" i="1" dirty="0">
                <a:solidFill>
                  <a:srgbClr val="7030A0"/>
                </a:solidFill>
                <a:latin typeface="Times New Roman" panose="02020603050405020304" pitchFamily="18" charset="0"/>
                <a:cs typeface="Times New Roman" panose="02020603050405020304" pitchFamily="18" charset="0"/>
              </a:rPr>
              <a:t>(Stable)     (</a:t>
            </a:r>
            <a:r>
              <a:rPr lang="en-US" sz="2400" i="1" dirty="0">
                <a:solidFill>
                  <a:srgbClr val="C00000"/>
                </a:solidFill>
                <a:latin typeface="Times New Roman" panose="02020603050405020304" pitchFamily="18" charset="0"/>
                <a:cs typeface="Times New Roman" panose="02020603050405020304" pitchFamily="18" charset="0"/>
              </a:rPr>
              <a:t>unstable)</a:t>
            </a:r>
            <a:r>
              <a:rPr lang="en-US" sz="2400" i="1" dirty="0">
                <a:solidFill>
                  <a:srgbClr val="7030A0"/>
                </a:solidFill>
                <a:latin typeface="Times New Roman" panose="02020603050405020304" pitchFamily="18" charset="0"/>
                <a:cs typeface="Times New Roman" panose="02020603050405020304" pitchFamily="18" charset="0"/>
              </a:rPr>
              <a:t>              (Stable)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0280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4B9D18D-8B62-520C-8EEB-1C2539B69CEA}"/>
              </a:ext>
            </a:extLst>
          </p:cNvPr>
          <p:cNvSpPr txBox="1"/>
          <p:nvPr/>
        </p:nvSpPr>
        <p:spPr>
          <a:xfrm>
            <a:off x="409130" y="394901"/>
            <a:ext cx="11954589" cy="6100966"/>
          </a:xfrm>
          <a:prstGeom prst="rect">
            <a:avLst/>
          </a:prstGeom>
          <a:noFill/>
        </p:spPr>
        <p:txBody>
          <a:bodyPr wrap="square">
            <a:spAutoFit/>
          </a:bodyPr>
          <a:lstStyle/>
          <a:p>
            <a:pPr marL="0" marR="0" algn="ctr">
              <a:lnSpc>
                <a:spcPct val="107000"/>
              </a:lnSpc>
              <a:spcBef>
                <a:spcPts val="0"/>
              </a:spcBef>
              <a:spcAft>
                <a:spcPts val="800"/>
              </a:spcAft>
            </a:pPr>
            <a:r>
              <a:rPr lang="en-US" sz="2800" b="1" kern="100" dirty="0">
                <a:solidFill>
                  <a:srgbClr val="C00000"/>
                </a:solidFill>
                <a:effectLst/>
                <a:latin typeface="Times New Roman" pitchFamily="18" charset="0"/>
                <a:ea typeface="Calibri" panose="020F0502020204030204" pitchFamily="34" charset="0"/>
                <a:cs typeface="Times New Roman" panose="02020603050405020304" pitchFamily="18" charset="0"/>
              </a:rPr>
              <a:t>Hardening</a:t>
            </a:r>
            <a:endParaRPr lang="en-US" sz="28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dirty="0">
                <a:latin typeface="Times New Roman" pitchFamily="18" charset="0"/>
                <a:cs typeface="Times New Roman" pitchFamily="18" charset="0"/>
              </a:rPr>
              <a:t>Hardening of metal is a heat treatment process used to increase the hardness and strength of a metal, especially steel. </a:t>
            </a:r>
            <a:endParaRPr lang="en-US" sz="2400" dirty="0" smtClean="0">
              <a:latin typeface="Times New Roman" pitchFamily="18" charset="0"/>
              <a:cs typeface="Times New Roman" pitchFamily="18" charset="0"/>
            </a:endParaRP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goal is to make the material more resistant to wear, deformation, and scratching by changing its internal structure</a:t>
            </a:r>
            <a:r>
              <a:rPr lang="en-US" sz="2400" dirty="0" smtClean="0">
                <a:latin typeface="Times New Roman" pitchFamily="18" charset="0"/>
                <a:cs typeface="Times New Roman" pitchFamily="18" charset="0"/>
              </a:rPr>
              <a:t>.</a:t>
            </a:r>
          </a:p>
          <a:p>
            <a:pPr marR="0" algn="just">
              <a:lnSpc>
                <a:spcPct val="107000"/>
              </a:lnSpc>
              <a:spcBef>
                <a:spcPts val="0"/>
              </a:spcBef>
              <a:spcAft>
                <a:spcPts val="800"/>
              </a:spcAft>
              <a:buClr>
                <a:srgbClr val="7030A0"/>
              </a:buClr>
            </a:pPr>
            <a:r>
              <a:rPr lang="en-US" sz="2400" b="1" kern="100" dirty="0" smtClean="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Mechanical </a:t>
            </a: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hardening of the surface:</a:t>
            </a:r>
          </a:p>
          <a:p>
            <a:pPr marL="514350" marR="0" indent="-342900" algn="just">
              <a:lnSpc>
                <a:spcPct val="107000"/>
              </a:lnSpc>
              <a:spcBef>
                <a:spcPts val="0"/>
              </a:spcBef>
              <a:spcAft>
                <a:spcPts val="0"/>
              </a:spcAft>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This is </a:t>
            </a:r>
            <a:r>
              <a:rPr lang="en-US" sz="2400" dirty="0">
                <a:latin typeface="Times New Roman" pitchFamily="18" charset="0"/>
                <a:cs typeface="Times New Roman" pitchFamily="18" charset="0"/>
              </a:rPr>
              <a:t>the process of strengthening a metal by plastic deformation, which alters its internal grain structure and increases dislocation density. </a:t>
            </a:r>
            <a:r>
              <a:rPr lang="en-US" sz="2400" dirty="0" smtClean="0">
                <a:latin typeface="Times New Roman" pitchFamily="18" charset="0"/>
                <a:cs typeface="Times New Roman" pitchFamily="18" charset="0"/>
              </a:rPr>
              <a:t>This increasing </a:t>
            </a:r>
            <a:r>
              <a:rPr lang="en-US" sz="2400" dirty="0">
                <a:latin typeface="Times New Roman" pitchFamily="18" charset="0"/>
                <a:cs typeface="Times New Roman" pitchFamily="18" charset="0"/>
              </a:rPr>
              <a:t>hardness and </a:t>
            </a:r>
            <a:r>
              <a:rPr lang="en-US" sz="2400" dirty="0" smtClean="0">
                <a:latin typeface="Times New Roman" pitchFamily="18" charset="0"/>
                <a:cs typeface="Times New Roman" pitchFamily="18" charset="0"/>
              </a:rPr>
              <a:t>strength.</a:t>
            </a:r>
          </a:p>
          <a:p>
            <a:pPr marL="4763" marR="0" algn="just">
              <a:lnSpc>
                <a:spcPct val="107000"/>
              </a:lnSpc>
              <a:spcBef>
                <a:spcPts val="0"/>
              </a:spcBef>
              <a:spcAft>
                <a:spcPts val="0"/>
              </a:spcAft>
              <a:buClr>
                <a:srgbClr val="7030A0"/>
              </a:buClr>
            </a:pPr>
            <a:r>
              <a:rPr lang="en-US" sz="2400" b="1" kern="100" dirty="0" smtClean="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Examples </a:t>
            </a: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of these processes include:</a:t>
            </a:r>
            <a:endPar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98463" lvl="2" indent="-347663" algn="just">
              <a:lnSpc>
                <a:spcPct val="107000"/>
              </a:lnSpc>
              <a:buFont typeface="+mj-lt"/>
              <a:buAutoNum type="alphaU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Shot </a:t>
            </a:r>
            <a:r>
              <a:rPr lang="en-US" sz="2400" b="1" kern="100" dirty="0" smtClean="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peening: </a:t>
            </a:r>
            <a:r>
              <a:rPr lang="en-US" sz="2400" dirty="0" smtClean="0">
                <a:latin typeface="Times New Roman" pitchFamily="18" charset="0"/>
                <a:cs typeface="Times New Roman" pitchFamily="18" charset="0"/>
              </a:rPr>
              <a:t>small </a:t>
            </a:r>
            <a:r>
              <a:rPr lang="en-US" sz="2400" dirty="0">
                <a:latin typeface="Times New Roman" pitchFamily="18" charset="0"/>
                <a:cs typeface="Times New Roman" pitchFamily="18" charset="0"/>
              </a:rPr>
              <a:t>spherical media </a:t>
            </a:r>
            <a:r>
              <a:rPr lang="en-US" sz="2400" dirty="0" smtClean="0">
                <a:latin typeface="Times New Roman" pitchFamily="18" charset="0"/>
                <a:cs typeface="Times New Roman" pitchFamily="18" charset="0"/>
              </a:rPr>
              <a:t>(shots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blasted </a:t>
            </a:r>
            <a:r>
              <a:rPr lang="en-US" sz="2400" dirty="0">
                <a:latin typeface="Times New Roman" pitchFamily="18" charset="0"/>
                <a:cs typeface="Times New Roman" pitchFamily="18" charset="0"/>
              </a:rPr>
              <a:t>onto the surface </a:t>
            </a:r>
            <a:r>
              <a:rPr lang="en-US" sz="2400" dirty="0" smtClean="0">
                <a:latin typeface="Times New Roman" pitchFamily="18" charset="0"/>
                <a:cs typeface="Times New Roman" pitchFamily="18" charset="0"/>
              </a:rPr>
              <a:t>of metal at </a:t>
            </a:r>
            <a:r>
              <a:rPr lang="en-US" sz="2400" dirty="0">
                <a:latin typeface="Times New Roman" pitchFamily="18" charset="0"/>
                <a:cs typeface="Times New Roman" pitchFamily="18" charset="0"/>
              </a:rPr>
              <a:t>high velocity. </a:t>
            </a:r>
            <a:endParaRPr lang="en-US" sz="2400" dirty="0" smtClean="0">
              <a:latin typeface="Times New Roman" pitchFamily="18" charset="0"/>
              <a:cs typeface="Times New Roman" pitchFamily="18" charset="0"/>
            </a:endParaRPr>
          </a:p>
          <a:p>
            <a:pPr marL="398463" lvl="2" indent="-347663" algn="just">
              <a:lnSpc>
                <a:spcPct val="107000"/>
              </a:lnSpc>
              <a:buFont typeface="+mj-lt"/>
              <a:buAutoNum type="alphaUcPeriod"/>
            </a:pPr>
            <a:r>
              <a:rPr lang="en-US" sz="2400" b="1" kern="100" dirty="0" smtClean="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Water-jet </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peening: </a:t>
            </a:r>
            <a:r>
              <a:rPr lang="en-US" sz="2400" dirty="0">
                <a:latin typeface="Times New Roman" pitchFamily="18" charset="0"/>
                <a:cs typeface="Times New Roman" pitchFamily="18" charset="0"/>
              </a:rPr>
              <a:t>uses high-pressure water </a:t>
            </a:r>
            <a:r>
              <a:rPr lang="en-US" sz="2400" dirty="0" smtClean="0">
                <a:latin typeface="Times New Roman" pitchFamily="18" charset="0"/>
                <a:cs typeface="Times New Roman" pitchFamily="18" charset="0"/>
              </a:rPr>
              <a:t>jets to </a:t>
            </a:r>
            <a:r>
              <a:rPr lang="en-US" sz="2400" dirty="0">
                <a:latin typeface="Times New Roman" pitchFamily="18" charset="0"/>
                <a:cs typeface="Times New Roman" pitchFamily="18" charset="0"/>
              </a:rPr>
              <a:t>induce compressive residual </a:t>
            </a:r>
            <a:r>
              <a:rPr lang="en-US" sz="2400" dirty="0" smtClean="0">
                <a:latin typeface="Times New Roman" pitchFamily="18" charset="0"/>
                <a:cs typeface="Times New Roman" pitchFamily="18" charset="0"/>
              </a:rPr>
              <a:t>stress. </a:t>
            </a:r>
          </a:p>
          <a:p>
            <a:pPr marL="398463" lvl="2" indent="-347663" algn="just">
              <a:lnSpc>
                <a:spcPct val="107000"/>
              </a:lnSpc>
              <a:buFont typeface="+mj-lt"/>
              <a:buAutoNum type="alphaUcPeriod"/>
            </a:pPr>
            <a:r>
              <a:rPr lang="en-US" sz="2400" b="1" kern="100" dirty="0" smtClean="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Laser </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peening: </a:t>
            </a:r>
            <a:r>
              <a:rPr lang="en-US" sz="2400" dirty="0">
                <a:latin typeface="Times New Roman" pitchFamily="18" charset="0"/>
                <a:cs typeface="Times New Roman" pitchFamily="18" charset="0"/>
              </a:rPr>
              <a:t>uses powerful laser pulses to create compressive residual </a:t>
            </a:r>
            <a:r>
              <a:rPr lang="en-US" sz="2400" dirty="0" smtClean="0">
                <a:latin typeface="Times New Roman" pitchFamily="18" charset="0"/>
                <a:cs typeface="Times New Roman" pitchFamily="18" charset="0"/>
              </a:rPr>
              <a:t>stresses.</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98463" lvl="2" indent="-347663" algn="just">
              <a:lnSpc>
                <a:spcPct val="107000"/>
              </a:lnSpc>
              <a:spcAft>
                <a:spcPts val="800"/>
              </a:spcAft>
              <a:buFont typeface="+mj-lt"/>
              <a:buAutoNum type="alphaU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Explosive hardening: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Layer of explosive coated on the surface is blasted.</a:t>
            </a:r>
          </a:p>
        </p:txBody>
      </p:sp>
    </p:spTree>
    <p:extLst>
      <p:ext uri="{BB962C8B-B14F-4D97-AF65-F5344CB8AC3E}">
        <p14:creationId xmlns:p14="http://schemas.microsoft.com/office/powerpoint/2010/main" val="18994302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1113113-EC4A-2BBB-58BC-BE999CD0F95F}"/>
              </a:ext>
            </a:extLst>
          </p:cNvPr>
          <p:cNvSpPr txBox="1"/>
          <p:nvPr/>
        </p:nvSpPr>
        <p:spPr>
          <a:xfrm>
            <a:off x="412127" y="366442"/>
            <a:ext cx="12028866" cy="6104235"/>
          </a:xfrm>
          <a:prstGeom prst="rect">
            <a:avLst/>
          </a:prstGeom>
          <a:noFill/>
        </p:spPr>
        <p:txBody>
          <a:bodyPr wrap="square">
            <a:spAutoFit/>
          </a:bodyPr>
          <a:lstStyle/>
          <a:p>
            <a:pPr marL="342900" marR="0" lvl="0" indent="-342900" algn="just">
              <a:spcBef>
                <a:spcPts val="0"/>
              </a:spcBef>
              <a:spcAft>
                <a:spcPts val="800"/>
              </a:spcAft>
              <a:buFont typeface="+mj-lt"/>
              <a:buAutoNum type="romanUcPeriod" startAt="2"/>
              <a:tabLst>
                <a:tab pos="457200" algn="l"/>
              </a:tabLst>
            </a:pPr>
            <a:r>
              <a:rPr lang="en-US" sz="2400" b="1" kern="100" dirty="0">
                <a:solidFill>
                  <a:srgbClr val="C00000"/>
                </a:solidFill>
                <a:effectLst/>
                <a:latin typeface="Times New Roman" pitchFamily="18" charset="0"/>
                <a:ea typeface="Calibri" panose="020F0502020204030204" pitchFamily="34" charset="0"/>
                <a:cs typeface="Times New Roman" panose="02020603050405020304" pitchFamily="18" charset="0"/>
              </a:rPr>
              <a:t>Case hardening: </a:t>
            </a:r>
            <a:endPar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65138" marR="0" indent="-342900" algn="just">
              <a:buClr>
                <a:srgbClr val="7030A0"/>
              </a:buClr>
              <a:buFont typeface="Wingdings" panose="05000000000000000000" pitchFamily="2" charset="2"/>
              <a:buChar char="v"/>
            </a:pPr>
            <a:r>
              <a:rPr lang="en-US" sz="2400" dirty="0">
                <a:latin typeface="Times New Roman" pitchFamily="18" charset="0"/>
                <a:cs typeface="Times New Roman" pitchFamily="18" charset="0"/>
              </a:rPr>
              <a:t>Case hardening is a heat treatment process used to harden the </a:t>
            </a:r>
            <a:r>
              <a:rPr lang="en-US" sz="2400" dirty="0" smtClean="0">
                <a:latin typeface="Times New Roman" pitchFamily="18" charset="0"/>
                <a:cs typeface="Times New Roman" pitchFamily="18" charset="0"/>
              </a:rPr>
              <a:t>surface of </a:t>
            </a:r>
            <a:r>
              <a:rPr lang="en-US" sz="2400" dirty="0">
                <a:latin typeface="Times New Roman" pitchFamily="18" charset="0"/>
                <a:cs typeface="Times New Roman" pitchFamily="18" charset="0"/>
              </a:rPr>
              <a:t>a metal while leaving the </a:t>
            </a:r>
            <a:r>
              <a:rPr lang="en-US" sz="2400" dirty="0" smtClean="0">
                <a:latin typeface="Times New Roman" pitchFamily="18" charset="0"/>
                <a:cs typeface="Times New Roman" pitchFamily="18" charset="0"/>
              </a:rPr>
              <a:t>core relatively </a:t>
            </a:r>
            <a:r>
              <a:rPr lang="en-US" sz="2400" dirty="0">
                <a:latin typeface="Times New Roman" pitchFamily="18" charset="0"/>
                <a:cs typeface="Times New Roman" pitchFamily="18" charset="0"/>
              </a:rPr>
              <a:t>soft. </a:t>
            </a:r>
            <a:endParaRPr lang="en-US" sz="2400" dirty="0" smtClean="0">
              <a:latin typeface="Times New Roman" pitchFamily="18" charset="0"/>
              <a:cs typeface="Times New Roman" pitchFamily="18" charset="0"/>
            </a:endParaRPr>
          </a:p>
          <a:p>
            <a:pPr marL="465138" marR="0" indent="-342900" algn="just">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This </a:t>
            </a:r>
            <a:r>
              <a:rPr lang="en-US" sz="2400" dirty="0">
                <a:latin typeface="Times New Roman" pitchFamily="18" charset="0"/>
                <a:cs typeface="Times New Roman" pitchFamily="18" charset="0"/>
              </a:rPr>
              <a:t>process is often applied to steel and other </a:t>
            </a:r>
            <a:r>
              <a:rPr lang="en-US" sz="2400" dirty="0" smtClean="0">
                <a:latin typeface="Times New Roman" pitchFamily="18" charset="0"/>
                <a:cs typeface="Times New Roman" pitchFamily="18" charset="0"/>
              </a:rPr>
              <a:t>ferrous. </a:t>
            </a:r>
          </a:p>
          <a:p>
            <a:pPr marL="465138" marR="0" indent="-342900" algn="just">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result is a material with a tough, hard exterior that can withstand abrasion and </a:t>
            </a:r>
            <a:r>
              <a:rPr lang="en-US" sz="2400" dirty="0" smtClean="0">
                <a:latin typeface="Times New Roman" pitchFamily="18" charset="0"/>
                <a:cs typeface="Times New Roman" pitchFamily="18" charset="0"/>
              </a:rPr>
              <a:t>wear.</a:t>
            </a:r>
          </a:p>
          <a:p>
            <a:pPr marL="122238" marR="0" algn="just">
              <a:buClr>
                <a:srgbClr val="7030A0"/>
              </a:buClr>
            </a:pPr>
            <a:endParaRPr lang="en-US" sz="2400" dirty="0" smtClean="0">
              <a:latin typeface="Times New Roman" pitchFamily="18" charset="0"/>
              <a:cs typeface="Times New Roman" pitchFamily="18" charset="0"/>
            </a:endParaRPr>
          </a:p>
          <a:p>
            <a:pPr marL="122238" marR="0" algn="just">
              <a:buClr>
                <a:srgbClr val="7030A0"/>
              </a:buClr>
            </a:pPr>
            <a:r>
              <a:rPr lang="en-US" sz="2400" b="1" dirty="0" smtClean="0">
                <a:solidFill>
                  <a:schemeClr val="tx1">
                    <a:lumMod val="95000"/>
                    <a:lumOff val="5000"/>
                  </a:schemeClr>
                </a:solidFill>
                <a:latin typeface="Times New Roman" pitchFamily="18" charset="0"/>
                <a:cs typeface="Times New Roman" pitchFamily="18" charset="0"/>
              </a:rPr>
              <a:t>The </a:t>
            </a:r>
            <a:r>
              <a:rPr lang="en-US" sz="2400" b="1" dirty="0">
                <a:solidFill>
                  <a:schemeClr val="tx1">
                    <a:lumMod val="95000"/>
                    <a:lumOff val="5000"/>
                  </a:schemeClr>
                </a:solidFill>
                <a:latin typeface="Times New Roman" pitchFamily="18" charset="0"/>
                <a:cs typeface="Times New Roman" pitchFamily="18" charset="0"/>
              </a:rPr>
              <a:t>case hardening process generally involves the following steps</a:t>
            </a:r>
            <a:r>
              <a:rPr lang="en-US" sz="2400" b="1" dirty="0" smtClean="0">
                <a:solidFill>
                  <a:schemeClr val="tx1">
                    <a:lumMod val="95000"/>
                    <a:lumOff val="5000"/>
                  </a:schemeClr>
                </a:solidFill>
                <a:latin typeface="Times New Roman" pitchFamily="18" charset="0"/>
                <a:cs typeface="Times New Roman" pitchFamily="18" charset="0"/>
              </a:rPr>
              <a:t>:</a:t>
            </a:r>
          </a:p>
          <a:p>
            <a:pPr marL="122238" marR="0" algn="just">
              <a:buClr>
                <a:srgbClr val="7030A0"/>
              </a:buClr>
            </a:pPr>
            <a:endParaRPr lang="en-US" sz="2400" dirty="0" smtClean="0">
              <a:latin typeface="Times New Roman" pitchFamily="18" charset="0"/>
              <a:cs typeface="Times New Roman" pitchFamily="18" charset="0"/>
            </a:endParaRPr>
          </a:p>
          <a:p>
            <a:pPr marL="457200" indent="-457200" algn="just">
              <a:buFont typeface="+mj-lt"/>
              <a:buAutoNum type="alphaUcPeriod"/>
            </a:pPr>
            <a:r>
              <a:rPr lang="en-US" sz="2400" b="1" dirty="0">
                <a:solidFill>
                  <a:srgbClr val="C00000"/>
                </a:solidFill>
                <a:latin typeface="Times New Roman" pitchFamily="18" charset="0"/>
                <a:cs typeface="Times New Roman" pitchFamily="18" charset="0"/>
              </a:rPr>
              <a:t>Carburizing (Carbon Enrichment</a:t>
            </a:r>
            <a:r>
              <a:rPr lang="en-US" sz="2400" b="1" dirty="0" smtClean="0">
                <a:solidFill>
                  <a:srgbClr val="C00000"/>
                </a:solidFill>
                <a:latin typeface="Times New Roman" pitchFamily="18" charset="0"/>
                <a:cs typeface="Times New Roman" pitchFamily="18" charset="0"/>
              </a:rPr>
              <a:t>)</a:t>
            </a:r>
            <a:r>
              <a:rPr lang="en-US" sz="2400" dirty="0" smtClean="0">
                <a:solidFill>
                  <a:srgbClr val="C0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metal is heated in a furnace with a carbon-rich environment </a:t>
            </a:r>
            <a:r>
              <a:rPr lang="en-US" sz="2400" dirty="0" smtClean="0">
                <a:latin typeface="Times New Roman" pitchFamily="18" charset="0"/>
                <a:cs typeface="Times New Roman" pitchFamily="18" charset="0"/>
              </a:rPr>
              <a:t>(CO , Charcoal </a:t>
            </a:r>
            <a:r>
              <a:rPr lang="en-US" sz="2400" dirty="0">
                <a:latin typeface="Times New Roman" pitchFamily="18" charset="0"/>
                <a:cs typeface="Times New Roman" pitchFamily="18" charset="0"/>
              </a:rPr>
              <a:t>or </a:t>
            </a:r>
            <a:r>
              <a:rPr lang="en-US" sz="2400" dirty="0" smtClean="0">
                <a:latin typeface="Times New Roman" pitchFamily="18" charset="0"/>
                <a:cs typeface="Times New Roman" pitchFamily="18" charset="0"/>
              </a:rPr>
              <a:t>Carbon </a:t>
            </a:r>
            <a:r>
              <a:rPr lang="en-US" sz="2400" dirty="0">
                <a:latin typeface="Times New Roman" pitchFamily="18" charset="0"/>
                <a:cs typeface="Times New Roman" pitchFamily="18" charset="0"/>
              </a:rPr>
              <a:t>powder). During this process, carbon atoms diffuse into the surface of the </a:t>
            </a:r>
            <a:r>
              <a:rPr lang="en-US" sz="2400" dirty="0" smtClean="0">
                <a:latin typeface="Times New Roman" pitchFamily="18" charset="0"/>
                <a:cs typeface="Times New Roman" pitchFamily="18" charset="0"/>
              </a:rPr>
              <a:t>metal, leaving </a:t>
            </a:r>
            <a:r>
              <a:rPr lang="en-US" sz="2400" dirty="0">
                <a:latin typeface="Times New Roman" pitchFamily="18" charset="0"/>
                <a:cs typeface="Times New Roman" pitchFamily="18" charset="0"/>
              </a:rPr>
              <a:t>the inner core of the metal largely </a:t>
            </a:r>
            <a:r>
              <a:rPr lang="en-US" sz="2400" dirty="0" smtClean="0">
                <a:latin typeface="Times New Roman" pitchFamily="18" charset="0"/>
                <a:cs typeface="Times New Roman" pitchFamily="18" charset="0"/>
              </a:rPr>
              <a:t>unaffected.</a:t>
            </a:r>
          </a:p>
          <a:p>
            <a:pPr marL="457200" indent="-457200" algn="just">
              <a:buFont typeface="+mj-lt"/>
              <a:buAutoNum type="alphaUcPeriod"/>
            </a:pPr>
            <a:r>
              <a:rPr lang="en-US" sz="2400" b="1" dirty="0" smtClean="0">
                <a:solidFill>
                  <a:srgbClr val="C00000"/>
                </a:solidFill>
                <a:latin typeface="Times New Roman" pitchFamily="18" charset="0"/>
                <a:cs typeface="Times New Roman" pitchFamily="18" charset="0"/>
              </a:rPr>
              <a:t>Heating </a:t>
            </a:r>
            <a:r>
              <a:rPr lang="en-US" sz="2400" b="1" dirty="0">
                <a:solidFill>
                  <a:srgbClr val="C00000"/>
                </a:solidFill>
                <a:latin typeface="Times New Roman" pitchFamily="18" charset="0"/>
                <a:cs typeface="Times New Roman" pitchFamily="18" charset="0"/>
              </a:rPr>
              <a:t>and </a:t>
            </a:r>
            <a:r>
              <a:rPr lang="en-US" sz="2400" b="1" dirty="0" smtClean="0">
                <a:solidFill>
                  <a:srgbClr val="C00000"/>
                </a:solidFill>
                <a:latin typeface="Times New Roman" pitchFamily="18" charset="0"/>
                <a:cs typeface="Times New Roman" pitchFamily="18" charset="0"/>
              </a:rPr>
              <a:t>Quenching</a:t>
            </a:r>
            <a:r>
              <a:rPr lang="en-US" sz="2400" dirty="0" smtClean="0">
                <a:solidFill>
                  <a:srgbClr val="C0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After </a:t>
            </a:r>
            <a:r>
              <a:rPr lang="en-US" sz="2400" dirty="0">
                <a:latin typeface="Times New Roman" pitchFamily="18" charset="0"/>
                <a:cs typeface="Times New Roman" pitchFamily="18" charset="0"/>
              </a:rPr>
              <a:t>the carbon has diffused into the surface, the material is rapidly heated to a high temperature and then quenched (usually in water or oil). The quick cooling process hardens the surface </a:t>
            </a:r>
            <a:r>
              <a:rPr lang="en-US" sz="2400" dirty="0" smtClean="0">
                <a:latin typeface="Times New Roman" pitchFamily="18" charset="0"/>
                <a:cs typeface="Times New Roman" pitchFamily="18" charset="0"/>
              </a:rPr>
              <a:t>layer.</a:t>
            </a:r>
          </a:p>
          <a:p>
            <a:pPr marL="457200" indent="-457200" algn="just">
              <a:buFont typeface="+mj-lt"/>
              <a:buAutoNum type="alphaUcPeriod"/>
            </a:pPr>
            <a:r>
              <a:rPr lang="en-US" sz="2400" b="1" dirty="0" smtClean="0">
                <a:solidFill>
                  <a:srgbClr val="C00000"/>
                </a:solidFill>
                <a:latin typeface="Times New Roman" pitchFamily="18" charset="0"/>
                <a:cs typeface="Times New Roman" pitchFamily="18" charset="0"/>
              </a:rPr>
              <a:t>Tempering</a:t>
            </a:r>
            <a:r>
              <a:rPr lang="en-US" sz="2400" dirty="0" smtClean="0">
                <a:solidFill>
                  <a:srgbClr val="C0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After </a:t>
            </a:r>
            <a:r>
              <a:rPr lang="en-US" sz="2400" dirty="0">
                <a:latin typeface="Times New Roman" pitchFamily="18" charset="0"/>
                <a:cs typeface="Times New Roman" pitchFamily="18" charset="0"/>
              </a:rPr>
              <a:t>quenching, the material is tempered (heated to a lower temperature and slowly cooled) to reduce brittleness. </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238244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EAC923CD-5571-B521-7AD5-D194DDE5105A}"/>
              </a:ext>
            </a:extLst>
          </p:cNvPr>
          <p:cNvGraphicFramePr>
            <a:graphicFrameLocks noGrp="1"/>
          </p:cNvGraphicFramePr>
          <p:nvPr>
            <p:extLst>
              <p:ext uri="{D42A27DB-BD31-4B8C-83A1-F6EECF244321}">
                <p14:modId xmlns:p14="http://schemas.microsoft.com/office/powerpoint/2010/main" val="3160612657"/>
              </p:ext>
            </p:extLst>
          </p:nvPr>
        </p:nvGraphicFramePr>
        <p:xfrm>
          <a:off x="412124" y="780269"/>
          <a:ext cx="11835684" cy="5416805"/>
        </p:xfrm>
        <a:graphic>
          <a:graphicData uri="http://schemas.openxmlformats.org/drawingml/2006/table">
            <a:tbl>
              <a:tblPr firstRow="1" bandRow="1">
                <a:tableStyleId>{D113A9D2-9D6B-4929-AA2D-F23B5EE8CBE7}</a:tableStyleId>
              </a:tblPr>
              <a:tblGrid>
                <a:gridCol w="2006683">
                  <a:extLst>
                    <a:ext uri="{9D8B030D-6E8A-4147-A177-3AD203B41FA5}">
                      <a16:colId xmlns:a16="http://schemas.microsoft.com/office/drawing/2014/main" xmlns="" val="2446506201"/>
                    </a:ext>
                  </a:extLst>
                </a:gridCol>
                <a:gridCol w="9829001">
                  <a:extLst>
                    <a:ext uri="{9D8B030D-6E8A-4147-A177-3AD203B41FA5}">
                      <a16:colId xmlns:a16="http://schemas.microsoft.com/office/drawing/2014/main" xmlns="" val="3722961057"/>
                    </a:ext>
                  </a:extLst>
                </a:gridCol>
              </a:tblGrid>
              <a:tr h="939288">
                <a:tc>
                  <a:txBody>
                    <a:bodyPr/>
                    <a:lstStyle/>
                    <a:p>
                      <a:pPr marL="0" marR="0">
                        <a:lnSpc>
                          <a:spcPct val="107000"/>
                        </a:lnSpc>
                        <a:spcBef>
                          <a:spcPts val="0"/>
                        </a:spcBef>
                        <a:spcAft>
                          <a:spcPts val="0"/>
                        </a:spcAft>
                      </a:pPr>
                      <a:r>
                        <a:rPr lang="en-US" sz="2200" kern="1200" dirty="0">
                          <a:effectLst/>
                        </a:rPr>
                        <a:t>Carburizing </a:t>
                      </a:r>
                      <a:endParaRPr lang="en-US" sz="2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tc>
                <a:tc>
                  <a:txBody>
                    <a:bodyPr/>
                    <a:lstStyle/>
                    <a:p>
                      <a:pPr algn="just"/>
                      <a:r>
                        <a:rPr lang="en-US" sz="2400" dirty="0" smtClean="0"/>
                        <a:t>This  is a heat treatment process where carbon is added to the surface of low-carbon steel to harden it. To improve wear resistance on the surface.</a:t>
                      </a:r>
                      <a:r>
                        <a:rPr lang="en-US" sz="2400" baseline="0" dirty="0" smtClean="0"/>
                        <a:t> </a:t>
                      </a:r>
                      <a:r>
                        <a:rPr lang="en-US" sz="2400" dirty="0" smtClean="0"/>
                        <a:t>To maintain toughness and shock resistance in the core.</a:t>
                      </a:r>
                      <a:endParaRPr lang="en-US" sz="2200" b="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xmlns="" val="3245336972"/>
                  </a:ext>
                </a:extLst>
              </a:tr>
              <a:tr h="804959">
                <a:tc>
                  <a:txBody>
                    <a:bodyPr/>
                    <a:lstStyle/>
                    <a:p>
                      <a:pPr marL="0" marR="0">
                        <a:lnSpc>
                          <a:spcPct val="107000"/>
                        </a:lnSpc>
                        <a:spcBef>
                          <a:spcPts val="0"/>
                        </a:spcBef>
                        <a:spcAft>
                          <a:spcPts val="0"/>
                        </a:spcAft>
                      </a:pPr>
                      <a:r>
                        <a:rPr lang="en-US" sz="2200" kern="1200" dirty="0">
                          <a:effectLst/>
                        </a:rPr>
                        <a:t>Carbonitriding</a:t>
                      </a:r>
                      <a:endParaRPr lang="en-US" sz="2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tc>
                <a:tc>
                  <a:txBody>
                    <a:bodyPr/>
                    <a:lstStyle/>
                    <a:p>
                      <a:pPr marL="0" marR="0" algn="just">
                        <a:lnSpc>
                          <a:spcPct val="107000"/>
                        </a:lnSpc>
                        <a:spcBef>
                          <a:spcPts val="0"/>
                        </a:spcBef>
                        <a:spcAft>
                          <a:spcPts val="0"/>
                        </a:spcAft>
                      </a:pPr>
                      <a:r>
                        <a:rPr lang="en-US" sz="2400" dirty="0" smtClean="0"/>
                        <a:t>This</a:t>
                      </a:r>
                      <a:r>
                        <a:rPr lang="en-US" sz="2400" baseline="0" dirty="0" smtClean="0"/>
                        <a:t> is </a:t>
                      </a:r>
                      <a:r>
                        <a:rPr lang="en-US" sz="2400" dirty="0" smtClean="0"/>
                        <a:t> combination of carburizing and Nitriding.</a:t>
                      </a:r>
                      <a:r>
                        <a:rPr lang="en-US" sz="2400" baseline="0" dirty="0" smtClean="0"/>
                        <a:t> This</a:t>
                      </a:r>
                      <a:r>
                        <a:rPr lang="en-US" sz="2400" dirty="0" smtClean="0"/>
                        <a:t> is improving both wear resistance and fatigue strength.</a:t>
                      </a:r>
                      <a:endParaRPr lang="en-US" sz="2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xmlns="" val="953252202"/>
                  </a:ext>
                </a:extLst>
              </a:tr>
              <a:tr h="1231979">
                <a:tc>
                  <a:txBody>
                    <a:bodyPr/>
                    <a:lstStyle/>
                    <a:p>
                      <a:pPr marL="0" marR="0">
                        <a:lnSpc>
                          <a:spcPct val="107000"/>
                        </a:lnSpc>
                        <a:spcBef>
                          <a:spcPts val="0"/>
                        </a:spcBef>
                        <a:spcAft>
                          <a:spcPts val="0"/>
                        </a:spcAft>
                      </a:pPr>
                      <a:r>
                        <a:rPr lang="en-US" sz="2200" kern="1200" dirty="0">
                          <a:effectLst/>
                        </a:rPr>
                        <a:t>Cyaniding</a:t>
                      </a:r>
                      <a:endParaRPr lang="en-US" sz="2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tc>
                <a:tc>
                  <a:txBody>
                    <a:bodyPr/>
                    <a:lstStyle/>
                    <a:p>
                      <a:pPr marL="0" marR="0" algn="just">
                        <a:lnSpc>
                          <a:spcPct val="107000"/>
                        </a:lnSpc>
                        <a:spcBef>
                          <a:spcPts val="0"/>
                        </a:spcBef>
                        <a:spcAft>
                          <a:spcPts val="0"/>
                        </a:spcAft>
                      </a:pPr>
                      <a:r>
                        <a:rPr lang="en-US" sz="2400" dirty="0" smtClean="0"/>
                        <a:t>This is a</a:t>
                      </a:r>
                      <a:r>
                        <a:rPr lang="en-US" sz="2400" baseline="0" dirty="0" smtClean="0"/>
                        <a:t> </a:t>
                      </a:r>
                      <a:r>
                        <a:rPr lang="en-US" sz="2400" dirty="0" smtClean="0"/>
                        <a:t>process in which a metal part is heated in a molten bath of sodium or potassium cyanide. The result is a thin, hard surface layer enriched with carbon and nitrogen</a:t>
                      </a:r>
                      <a:endParaRPr lang="en-US" sz="2200" b="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xmlns="" val="1372112869"/>
                  </a:ext>
                </a:extLst>
              </a:tr>
              <a:tr h="808932">
                <a:tc>
                  <a:txBody>
                    <a:bodyPr/>
                    <a:lstStyle/>
                    <a:p>
                      <a:pPr marL="0" marR="0">
                        <a:lnSpc>
                          <a:spcPct val="107000"/>
                        </a:lnSpc>
                        <a:spcBef>
                          <a:spcPts val="0"/>
                        </a:spcBef>
                        <a:spcAft>
                          <a:spcPts val="0"/>
                        </a:spcAft>
                      </a:pPr>
                      <a:r>
                        <a:rPr lang="en-US" sz="2400" kern="1200" dirty="0">
                          <a:effectLst/>
                        </a:rPr>
                        <a:t>Nitriding </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tc>
                <a:tc>
                  <a:txBody>
                    <a:bodyPr/>
                    <a:lstStyle/>
                    <a:p>
                      <a:pPr algn="just"/>
                      <a:r>
                        <a:rPr lang="en-US" sz="2400" dirty="0" smtClean="0"/>
                        <a:t>This process involves heating the metal in</a:t>
                      </a:r>
                      <a:r>
                        <a:rPr lang="en-US" sz="2400" baseline="0" dirty="0" smtClean="0"/>
                        <a:t> the </a:t>
                      </a:r>
                      <a:r>
                        <a:rPr lang="en-US" sz="2400" dirty="0" smtClean="0"/>
                        <a:t>nitrogen to form hard nitrides at the surface.</a:t>
                      </a:r>
                      <a:r>
                        <a:rPr lang="en-US" sz="2400" baseline="0" dirty="0" smtClean="0"/>
                        <a:t> </a:t>
                      </a:r>
                      <a:r>
                        <a:rPr lang="en-US" sz="2400" dirty="0" smtClean="0"/>
                        <a:t>Nitriding provides a very hard, wear-resistant surface.</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xmlns="" val="2754251782"/>
                  </a:ext>
                </a:extLst>
              </a:tr>
              <a:tr h="842890">
                <a:tc>
                  <a:txBody>
                    <a:bodyPr/>
                    <a:lstStyle/>
                    <a:p>
                      <a:pPr marL="0" marR="0">
                        <a:lnSpc>
                          <a:spcPct val="107000"/>
                        </a:lnSpc>
                        <a:spcBef>
                          <a:spcPts val="0"/>
                        </a:spcBef>
                        <a:spcAft>
                          <a:spcPts val="0"/>
                        </a:spcAft>
                      </a:pPr>
                      <a:r>
                        <a:rPr lang="en-US" sz="2200" kern="1200" dirty="0">
                          <a:effectLst/>
                        </a:rPr>
                        <a:t>Boronizing </a:t>
                      </a:r>
                      <a:endParaRPr lang="en-US" sz="2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tc>
                <a:tc>
                  <a:txBody>
                    <a:bodyPr/>
                    <a:lstStyle/>
                    <a:p>
                      <a:pPr marL="0" marR="0" algn="just">
                        <a:lnSpc>
                          <a:spcPct val="107000"/>
                        </a:lnSpc>
                        <a:spcBef>
                          <a:spcPts val="0"/>
                        </a:spcBef>
                        <a:spcAft>
                          <a:spcPts val="0"/>
                        </a:spcAft>
                      </a:pPr>
                      <a:r>
                        <a:rPr lang="en-US" sz="2400" dirty="0" smtClean="0"/>
                        <a:t>This is a</a:t>
                      </a:r>
                      <a:r>
                        <a:rPr lang="en-US" sz="2400" baseline="0" dirty="0" smtClean="0"/>
                        <a:t> </a:t>
                      </a:r>
                      <a:r>
                        <a:rPr lang="en-US" sz="2400" dirty="0" smtClean="0"/>
                        <a:t>process in which boron atoms are diffused into the surface of a metal component at high temperatures. This significantly increasing the surface hardness, wear resistance, and corrosion resistance.</a:t>
                      </a:r>
                      <a:endParaRPr lang="en-US" sz="2200" b="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xmlns="" val="823396774"/>
                  </a:ext>
                </a:extLst>
              </a:tr>
            </a:tbl>
          </a:graphicData>
        </a:graphic>
      </p:graphicFrame>
      <p:sp>
        <p:nvSpPr>
          <p:cNvPr id="4" name="TextBox 3">
            <a:extLst>
              <a:ext uri="{FF2B5EF4-FFF2-40B4-BE49-F238E27FC236}">
                <a16:creationId xmlns:a16="http://schemas.microsoft.com/office/drawing/2014/main" xmlns="" id="{AA90AFD1-ABF5-571B-2760-CF47058BA6D3}"/>
              </a:ext>
            </a:extLst>
          </p:cNvPr>
          <p:cNvSpPr txBox="1"/>
          <p:nvPr/>
        </p:nvSpPr>
        <p:spPr>
          <a:xfrm>
            <a:off x="4444403" y="203418"/>
            <a:ext cx="3955312" cy="523220"/>
          </a:xfrm>
          <a:prstGeom prst="rect">
            <a:avLst/>
          </a:prstGeom>
          <a:noFill/>
        </p:spPr>
        <p:txBody>
          <a:bodyPr wrap="square">
            <a:spAutoFit/>
          </a:bodyPr>
          <a:lstStyle/>
          <a:p>
            <a:pPr algn="ctr" eaLnBrk="1" hangingPunct="1"/>
            <a:r>
              <a:rPr lang="en-US" altLang="en-US" sz="2800" b="1" dirty="0">
                <a:solidFill>
                  <a:srgbClr val="FF0000"/>
                </a:solidFill>
                <a:latin typeface="Times New Roman" panose="02020603050405020304" pitchFamily="18" charset="0"/>
                <a:cs typeface="Times New Roman" panose="02020603050405020304" pitchFamily="18" charset="0"/>
              </a:rPr>
              <a:t>Case hardening methods</a:t>
            </a:r>
          </a:p>
        </p:txBody>
      </p:sp>
    </p:spTree>
    <p:extLst>
      <p:ext uri="{BB962C8B-B14F-4D97-AF65-F5344CB8AC3E}">
        <p14:creationId xmlns:p14="http://schemas.microsoft.com/office/powerpoint/2010/main" val="26874727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0B0EF10-0742-8EF2-32A8-40A73DA7D5DA}"/>
              </a:ext>
            </a:extLst>
          </p:cNvPr>
          <p:cNvSpPr txBox="1"/>
          <p:nvPr/>
        </p:nvSpPr>
        <p:spPr>
          <a:xfrm>
            <a:off x="244547" y="762482"/>
            <a:ext cx="5964867" cy="5818516"/>
          </a:xfrm>
          <a:prstGeom prst="rect">
            <a:avLst/>
          </a:prstGeom>
          <a:noFill/>
        </p:spPr>
        <p:txBody>
          <a:bodyPr wrap="square">
            <a:spAutoFit/>
          </a:bodyPr>
          <a:lstStyle/>
          <a:p>
            <a:pPr marL="342900" marR="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Surface coating made up of metals called metallic coatings.</a:t>
            </a:r>
          </a:p>
          <a:p>
            <a:pPr marL="342900" marR="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Metallic coatings are produced by coating one metal on the surface of another metal.</a:t>
            </a:r>
          </a:p>
          <a:p>
            <a:pPr marL="342900" marR="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metal which has to be protected is base metal and the metal which has to be coated is coating metal.</a:t>
            </a:r>
          </a:p>
          <a:p>
            <a:pPr marL="342900" marR="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metallic coatings often used are of zinc, tin, nickel, chromium, aluminum and copper.</a:t>
            </a:r>
          </a:p>
          <a:p>
            <a:pPr marL="342900" marR="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These are of two types:</a:t>
            </a:r>
          </a:p>
          <a:p>
            <a:pPr marL="1600200" marR="0" lvl="3" indent="-228600" algn="just">
              <a:lnSpc>
                <a:spcPct val="107000"/>
              </a:lnSpc>
              <a:spcBef>
                <a:spcPts val="0"/>
              </a:spcBef>
              <a:spcAft>
                <a:spcPts val="800"/>
              </a:spcAft>
              <a:buFont typeface="+mj-lt"/>
              <a:buAutoNum type="alphaLcPeriod"/>
              <a:tabLst>
                <a:tab pos="1828800" algn="l"/>
              </a:tabLst>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Anodic coatings</a:t>
            </a:r>
            <a:endParaRPr lang="en-US" sz="2400"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600200" marR="0" lvl="3" indent="-228600" algn="just">
              <a:lnSpc>
                <a:spcPct val="107000"/>
              </a:lnSpc>
              <a:spcBef>
                <a:spcPts val="0"/>
              </a:spcBef>
              <a:spcAft>
                <a:spcPts val="800"/>
              </a:spcAft>
              <a:buFont typeface="+mj-lt"/>
              <a:buAutoNum type="alphaLcPeriod"/>
              <a:tabLst>
                <a:tab pos="1828800" algn="l"/>
              </a:tabLst>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Cathodic coatings</a:t>
            </a:r>
            <a:endParaRPr lang="en-US" sz="2400"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xmlns="" id="{13D44B0E-7248-6AF3-966D-C44EDC176E0B}"/>
              </a:ext>
            </a:extLst>
          </p:cNvPr>
          <p:cNvSpPr txBox="1"/>
          <p:nvPr/>
        </p:nvSpPr>
        <p:spPr>
          <a:xfrm>
            <a:off x="3200400" y="161173"/>
            <a:ext cx="6400800" cy="583750"/>
          </a:xfrm>
          <a:prstGeom prst="rect">
            <a:avLst/>
          </a:prstGeom>
          <a:noFill/>
        </p:spPr>
        <p:txBody>
          <a:bodyPr wrap="square">
            <a:spAutoFit/>
          </a:bodyPr>
          <a:lstStyle/>
          <a:p>
            <a:pPr marL="0" marR="0" algn="ctr">
              <a:lnSpc>
                <a:spcPct val="107000"/>
              </a:lnSpc>
              <a:spcBef>
                <a:spcPts val="0"/>
              </a:spcBef>
              <a:spcAft>
                <a:spcPts val="800"/>
              </a:spcAft>
              <a:tabLst>
                <a:tab pos="457200" algn="l"/>
              </a:tabLst>
            </a:pPr>
            <a:r>
              <a:rPr lang="en-US" sz="32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Surface coatings-Metallic coatings </a:t>
            </a:r>
            <a:endParaRPr lang="en-US" sz="32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descr="Surface Treatment, Coating, Cleaning">
            <a:extLst>
              <a:ext uri="{FF2B5EF4-FFF2-40B4-BE49-F238E27FC236}">
                <a16:creationId xmlns:a16="http://schemas.microsoft.com/office/drawing/2014/main" xmlns="" id="{B85BBD3F-6F99-80A8-6712-8C209BBDE8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0" t="24378" r="2741" b="11760"/>
          <a:stretch/>
        </p:blipFill>
        <p:spPr bwMode="auto">
          <a:xfrm>
            <a:off x="6283841" y="914400"/>
            <a:ext cx="6273211" cy="5518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80569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5629ECA-3FDC-4C14-AEA1-A7971BDB42E1}"/>
              </a:ext>
            </a:extLst>
          </p:cNvPr>
          <p:cNvSpPr txBox="1"/>
          <p:nvPr/>
        </p:nvSpPr>
        <p:spPr>
          <a:xfrm>
            <a:off x="276442" y="417150"/>
            <a:ext cx="12291237" cy="6023700"/>
          </a:xfrm>
          <a:prstGeom prst="rect">
            <a:avLst/>
          </a:prstGeom>
          <a:noFill/>
        </p:spPr>
        <p:txBody>
          <a:bodyPr wrap="square">
            <a:spAutoFit/>
          </a:bodyPr>
          <a:lstStyle/>
          <a:p>
            <a:pPr marL="0" marR="0" algn="just">
              <a:lnSpc>
                <a:spcPct val="107000"/>
              </a:lnSpc>
              <a:spcBef>
                <a:spcPts val="0"/>
              </a:spcBef>
              <a:spcAft>
                <a:spcPts val="800"/>
              </a:spcAft>
              <a:tabLst>
                <a:tab pos="457200" algn="l"/>
              </a:tabLst>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Anodic coatings:</a:t>
            </a:r>
            <a:endPar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In these coatings, the metal used as coating is more anodic than the base metal.</a:t>
            </a:r>
          </a:p>
          <a:p>
            <a:pPr marL="342900" marR="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 characteristic feature of anodic coating is that even if the coating falls off at some places due to pores and cracks, the base metal does not undergo corrosion as the base metal is cathodic in nature.</a:t>
            </a:r>
          </a:p>
          <a:p>
            <a:pPr marL="342900" marR="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Base metal not corroded, till all the coating metal which behaves like anode is consumed.</a:t>
            </a:r>
          </a:p>
          <a:p>
            <a:pPr marL="342900" marR="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Ex: -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Coating of Zn, Al and Cd anodic metals coated on the surface of steel. Galvanization is one type of anodic coating technique.</a:t>
            </a:r>
          </a:p>
          <a:p>
            <a:pPr marL="0" marR="0" algn="just">
              <a:lnSpc>
                <a:spcPct val="107000"/>
              </a:lnSpc>
              <a:spcBef>
                <a:spcPts val="0"/>
              </a:spcBef>
              <a:spcAft>
                <a:spcPts val="800"/>
              </a:spcAft>
              <a:tabLst>
                <a:tab pos="457200" algn="l"/>
              </a:tabLst>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Cathodic coating:</a:t>
            </a:r>
            <a:endPar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These coatings are produced by coating base metals with more noble metals.</a:t>
            </a:r>
          </a:p>
          <a:p>
            <a:pPr marL="342900" marR="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Cathodic coatings are effective only when coatings are continuous, nonporous, free from gaps.</a:t>
            </a:r>
          </a:p>
          <a:p>
            <a:pPr marL="342900" marR="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Otherwise, rapid corrosion of the metal takes place as a result of formation of large cathodic and small anodic areas. Tinning is an example of this category.</a:t>
            </a:r>
          </a:p>
        </p:txBody>
      </p:sp>
    </p:spTree>
    <p:extLst>
      <p:ext uri="{BB962C8B-B14F-4D97-AF65-F5344CB8AC3E}">
        <p14:creationId xmlns:p14="http://schemas.microsoft.com/office/powerpoint/2010/main" val="2754637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79D34897-5243-AF73-43A3-87284E87E16D}"/>
              </a:ext>
            </a:extLst>
          </p:cNvPr>
          <p:cNvGraphicFramePr>
            <a:graphicFrameLocks noGrp="1"/>
          </p:cNvGraphicFramePr>
          <p:nvPr>
            <p:extLst>
              <p:ext uri="{D42A27DB-BD31-4B8C-83A1-F6EECF244321}">
                <p14:modId xmlns:p14="http://schemas.microsoft.com/office/powerpoint/2010/main" val="2296412114"/>
              </p:ext>
            </p:extLst>
          </p:nvPr>
        </p:nvGraphicFramePr>
        <p:xfrm>
          <a:off x="382773" y="998376"/>
          <a:ext cx="11887200" cy="5364500"/>
        </p:xfrm>
        <a:graphic>
          <a:graphicData uri="http://schemas.openxmlformats.org/drawingml/2006/table">
            <a:tbl>
              <a:tblPr firstRow="1" bandRow="1">
                <a:tableStyleId>{5C22544A-7EE6-4342-B048-85BDC9FD1C3A}</a:tableStyleId>
              </a:tblPr>
              <a:tblGrid>
                <a:gridCol w="5773782">
                  <a:extLst>
                    <a:ext uri="{9D8B030D-6E8A-4147-A177-3AD203B41FA5}">
                      <a16:colId xmlns:a16="http://schemas.microsoft.com/office/drawing/2014/main" xmlns="" val="20000"/>
                    </a:ext>
                  </a:extLst>
                </a:gridCol>
                <a:gridCol w="6113418">
                  <a:extLst>
                    <a:ext uri="{9D8B030D-6E8A-4147-A177-3AD203B41FA5}">
                      <a16:colId xmlns:a16="http://schemas.microsoft.com/office/drawing/2014/main" xmlns="" val="20001"/>
                    </a:ext>
                  </a:extLst>
                </a:gridCol>
              </a:tblGrid>
              <a:tr h="0">
                <a:tc>
                  <a:txBody>
                    <a:bodyPr/>
                    <a:lstStyle/>
                    <a:p>
                      <a:pPr marL="0" marR="0" algn="ctr">
                        <a:lnSpc>
                          <a:spcPct val="100000"/>
                        </a:lnSpc>
                        <a:spcBef>
                          <a:spcPts val="0"/>
                        </a:spcBef>
                        <a:spcAft>
                          <a:spcPts val="0"/>
                        </a:spcAft>
                      </a:pPr>
                      <a:r>
                        <a:rPr lang="en-US" sz="3200" b="1" dirty="0">
                          <a:latin typeface="Times New Roman"/>
                          <a:ea typeface="Batang"/>
                        </a:rPr>
                        <a:t>Anodic Coating</a:t>
                      </a:r>
                      <a:endParaRPr lang="en-US" sz="3200" dirty="0">
                        <a:latin typeface="Times New Roman"/>
                        <a:ea typeface="Batang"/>
                      </a:endParaRPr>
                    </a:p>
                  </a:txBody>
                  <a:tcPr marL="128016" marR="128016" marT="45725" marB="4572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1" dirty="0">
                          <a:latin typeface="Times New Roman"/>
                          <a:ea typeface="Batang"/>
                        </a:rPr>
                        <a:t>Cathodic Coating</a:t>
                      </a:r>
                      <a:endParaRPr lang="en-US" sz="3200" dirty="0"/>
                    </a:p>
                  </a:txBody>
                  <a:tcPr marL="128016" marR="128016" marT="45725" marB="45725" anchor="ctr"/>
                </a:tc>
                <a:extLst>
                  <a:ext uri="{0D108BD9-81ED-4DB2-BD59-A6C34878D82A}">
                    <a16:rowId xmlns:a16="http://schemas.microsoft.com/office/drawing/2014/main" xmlns="" val="10000"/>
                  </a:ext>
                </a:extLst>
              </a:tr>
              <a:tr h="3090388">
                <a:tc>
                  <a:txBody>
                    <a:bodyPr/>
                    <a:lstStyle/>
                    <a:p>
                      <a:pPr marL="342900" marR="0" indent="-342900" algn="just">
                        <a:lnSpc>
                          <a:spcPct val="100000"/>
                        </a:lnSpc>
                        <a:spcBef>
                          <a:spcPts val="0"/>
                        </a:spcBef>
                        <a:spcAft>
                          <a:spcPts val="0"/>
                        </a:spcAft>
                        <a:buAutoNum type="arabicPeriod"/>
                      </a:pPr>
                      <a:r>
                        <a:rPr lang="en-US" sz="2800" dirty="0">
                          <a:latin typeface="Times New Roman"/>
                          <a:ea typeface="Batang"/>
                        </a:rPr>
                        <a:t>Protects the underlying base metal sacrificially.</a:t>
                      </a:r>
                    </a:p>
                    <a:p>
                      <a:pPr marL="342900" marR="0" indent="-342900" algn="just">
                        <a:lnSpc>
                          <a:spcPct val="100000"/>
                        </a:lnSpc>
                        <a:spcBef>
                          <a:spcPts val="0"/>
                        </a:spcBef>
                        <a:spcAft>
                          <a:spcPts val="0"/>
                        </a:spcAft>
                        <a:buAutoNum type="arabicPeriod"/>
                      </a:pPr>
                      <a:r>
                        <a:rPr lang="en-US" sz="2800" dirty="0">
                          <a:latin typeface="Times New Roman"/>
                          <a:ea typeface="Batang"/>
                        </a:rPr>
                        <a:t>Reduction potential of coating metal is lower than that of the base metal.</a:t>
                      </a:r>
                    </a:p>
                    <a:p>
                      <a:pPr marL="342900" marR="0" indent="-342900" algn="just">
                        <a:lnSpc>
                          <a:spcPct val="100000"/>
                        </a:lnSpc>
                        <a:spcBef>
                          <a:spcPts val="0"/>
                        </a:spcBef>
                        <a:spcAft>
                          <a:spcPts val="0"/>
                        </a:spcAft>
                        <a:buAutoNum type="arabicPeriod"/>
                      </a:pPr>
                      <a:r>
                        <a:rPr lang="en-US" sz="2800" dirty="0">
                          <a:latin typeface="Times New Roman"/>
                          <a:ea typeface="Batang"/>
                        </a:rPr>
                        <a:t>If pores, breaks or discontinuities occur in the coating, the base metal is not corroded until all the coating metal is consumed.</a:t>
                      </a:r>
                    </a:p>
                    <a:p>
                      <a:pPr marL="342900" marR="0" indent="-342900" algn="just">
                        <a:lnSpc>
                          <a:spcPct val="100000"/>
                        </a:lnSpc>
                        <a:spcBef>
                          <a:spcPts val="0"/>
                        </a:spcBef>
                        <a:spcAft>
                          <a:spcPts val="0"/>
                        </a:spcAft>
                        <a:buAutoNum type="arabicPeriod"/>
                      </a:pPr>
                      <a:r>
                        <a:rPr lang="en-US" sz="2800" dirty="0">
                          <a:latin typeface="Times New Roman"/>
                          <a:ea typeface="Batang"/>
                        </a:rPr>
                        <a:t>Coating of Zn on iron is an example.</a:t>
                      </a:r>
                      <a:endParaRPr lang="en-US" sz="2800" dirty="0"/>
                    </a:p>
                  </a:txBody>
                  <a:tcPr marL="128016" marR="128016" marT="45725" marB="45725"/>
                </a:tc>
                <a:tc>
                  <a:txBody>
                    <a:bodyPr/>
                    <a:lstStyle/>
                    <a:p>
                      <a:pPr marL="342900" marR="0" indent="-342900" algn="just">
                        <a:lnSpc>
                          <a:spcPct val="100000"/>
                        </a:lnSpc>
                        <a:spcBef>
                          <a:spcPts val="0"/>
                        </a:spcBef>
                        <a:spcAft>
                          <a:spcPts val="0"/>
                        </a:spcAft>
                        <a:buFont typeface="+mj-lt"/>
                        <a:buAutoNum type="arabicPeriod"/>
                      </a:pPr>
                      <a:r>
                        <a:rPr lang="en-US" sz="2800" dirty="0">
                          <a:latin typeface="Times New Roman"/>
                          <a:ea typeface="Batang"/>
                        </a:rPr>
                        <a:t>Protects the underlying base metal due to its higher corrosion resistance.</a:t>
                      </a:r>
                    </a:p>
                    <a:p>
                      <a:pPr marL="342900" marR="0" indent="-342900" algn="just">
                        <a:lnSpc>
                          <a:spcPct val="100000"/>
                        </a:lnSpc>
                        <a:spcBef>
                          <a:spcPts val="0"/>
                        </a:spcBef>
                        <a:spcAft>
                          <a:spcPts val="0"/>
                        </a:spcAft>
                        <a:buFont typeface="+mj-lt"/>
                        <a:buAutoNum type="arabicPeriod"/>
                      </a:pPr>
                      <a:r>
                        <a:rPr lang="en-US" sz="2800" dirty="0">
                          <a:latin typeface="Times New Roman"/>
                          <a:ea typeface="Batang"/>
                        </a:rPr>
                        <a:t>Reduction potential of coating metal is higher than that of the base metal.</a:t>
                      </a:r>
                    </a:p>
                    <a:p>
                      <a:pPr marL="342900" marR="0" indent="-342900" algn="just">
                        <a:lnSpc>
                          <a:spcPct val="100000"/>
                        </a:lnSpc>
                        <a:spcBef>
                          <a:spcPts val="0"/>
                        </a:spcBef>
                        <a:spcAft>
                          <a:spcPts val="0"/>
                        </a:spcAft>
                        <a:buFont typeface="+mj-lt"/>
                        <a:buAutoNum type="arabicPeriod"/>
                      </a:pPr>
                      <a:endParaRPr lang="en-US" sz="2800" dirty="0">
                        <a:latin typeface="Times New Roman"/>
                        <a:ea typeface="Batang"/>
                      </a:endParaRPr>
                    </a:p>
                    <a:p>
                      <a:pPr marL="342900" marR="0" indent="-342900" algn="just">
                        <a:lnSpc>
                          <a:spcPct val="100000"/>
                        </a:lnSpc>
                        <a:spcBef>
                          <a:spcPts val="0"/>
                        </a:spcBef>
                        <a:spcAft>
                          <a:spcPts val="0"/>
                        </a:spcAft>
                        <a:buFont typeface="+mj-lt"/>
                        <a:buAutoNum type="arabicPeriod"/>
                      </a:pPr>
                      <a:r>
                        <a:rPr lang="en-US" sz="2800" dirty="0">
                          <a:latin typeface="Times New Roman"/>
                          <a:ea typeface="Batang"/>
                        </a:rPr>
                        <a:t>If pores, breaks or discontinuities occur in the coating, the corrosion of the base metal gets speeded up.</a:t>
                      </a:r>
                    </a:p>
                    <a:p>
                      <a:pPr marL="342900" marR="0" indent="-342900" algn="just">
                        <a:lnSpc>
                          <a:spcPct val="100000"/>
                        </a:lnSpc>
                        <a:spcBef>
                          <a:spcPts val="0"/>
                        </a:spcBef>
                        <a:spcAft>
                          <a:spcPts val="0"/>
                        </a:spcAft>
                        <a:buFont typeface="+mj-lt"/>
                        <a:buAutoNum type="arabicPeriod"/>
                      </a:pPr>
                      <a:endParaRPr lang="en-US" sz="2800" dirty="0">
                        <a:latin typeface="Times New Roman"/>
                        <a:ea typeface="Batang"/>
                      </a:endParaRPr>
                    </a:p>
                    <a:p>
                      <a:pPr marL="342900" marR="0" indent="-342900" algn="just">
                        <a:lnSpc>
                          <a:spcPct val="100000"/>
                        </a:lnSpc>
                        <a:spcBef>
                          <a:spcPts val="0"/>
                        </a:spcBef>
                        <a:spcAft>
                          <a:spcPts val="0"/>
                        </a:spcAft>
                        <a:buFont typeface="+mj-lt"/>
                        <a:buAutoNum type="arabicPeriod"/>
                      </a:pPr>
                      <a:r>
                        <a:rPr lang="en-US" sz="2800" dirty="0">
                          <a:latin typeface="Times New Roman"/>
                          <a:ea typeface="Batang"/>
                        </a:rPr>
                        <a:t>Coating of  Sn on iron is an example.</a:t>
                      </a:r>
                      <a:endParaRPr lang="en-US" sz="2800" dirty="0"/>
                    </a:p>
                  </a:txBody>
                  <a:tcPr marL="128016" marR="128016" marT="45725" marB="45725"/>
                </a:tc>
                <a:extLst>
                  <a:ext uri="{0D108BD9-81ED-4DB2-BD59-A6C34878D82A}">
                    <a16:rowId xmlns:a16="http://schemas.microsoft.com/office/drawing/2014/main" xmlns="" val="10001"/>
                  </a:ext>
                </a:extLst>
              </a:tr>
            </a:tbl>
          </a:graphicData>
        </a:graphic>
      </p:graphicFrame>
      <p:sp>
        <p:nvSpPr>
          <p:cNvPr id="3" name="TextBox 2">
            <a:extLst>
              <a:ext uri="{FF2B5EF4-FFF2-40B4-BE49-F238E27FC236}">
                <a16:creationId xmlns:a16="http://schemas.microsoft.com/office/drawing/2014/main" xmlns="" id="{3AFB31AC-3E0B-A9EE-1ED3-6459388DBA88}"/>
              </a:ext>
            </a:extLst>
          </p:cNvPr>
          <p:cNvSpPr txBox="1"/>
          <p:nvPr/>
        </p:nvSpPr>
        <p:spPr>
          <a:xfrm>
            <a:off x="2483890" y="297709"/>
            <a:ext cx="7929736" cy="523220"/>
          </a:xfrm>
          <a:prstGeom prst="rect">
            <a:avLst/>
          </a:prstGeom>
          <a:noFill/>
        </p:spPr>
        <p:txBody>
          <a:bodyPr wrap="none" rtlCol="0">
            <a:spAutoFit/>
          </a:bodyPr>
          <a:lstStyle/>
          <a:p>
            <a:pPr algn="ctr"/>
            <a:r>
              <a:rPr lang="en-US" sz="2800" b="1" dirty="0">
                <a:solidFill>
                  <a:srgbClr val="C00000"/>
                </a:solidFill>
                <a:latin typeface="Times New Roman" panose="02020603050405020304" pitchFamily="18" charset="0"/>
                <a:cs typeface="Times New Roman" panose="02020603050405020304" pitchFamily="18" charset="0"/>
              </a:rPr>
              <a:t>Differences between Anodic and Cathodic coatings</a:t>
            </a:r>
          </a:p>
        </p:txBody>
      </p:sp>
    </p:spTree>
    <p:extLst>
      <p:ext uri="{BB962C8B-B14F-4D97-AF65-F5344CB8AC3E}">
        <p14:creationId xmlns:p14="http://schemas.microsoft.com/office/powerpoint/2010/main" val="1968691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4BFF29F8-7A81-F4CC-7DF1-D7313685C448}"/>
              </a:ext>
            </a:extLst>
          </p:cNvPr>
          <p:cNvSpPr txBox="1"/>
          <p:nvPr/>
        </p:nvSpPr>
        <p:spPr>
          <a:xfrm>
            <a:off x="329609" y="684125"/>
            <a:ext cx="12216810" cy="5818516"/>
          </a:xfrm>
          <a:prstGeom prst="rect">
            <a:avLst/>
          </a:prstGeom>
          <a:noFill/>
        </p:spPr>
        <p:txBody>
          <a:bodyPr wrap="square">
            <a:spAutoFit/>
          </a:bodyPr>
          <a:lstStyle/>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In order to protect metals from corrosion, it is necessary to cover the surface by means of protective coatings.</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These coatings act as a physical barrier between the coated metal surface and the environment.</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They afford decorative appeal and impart special properties like hardness, oxidation resistance and thermal insulation.</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Protective coatings can be broadly classified into two types.</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They are </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1. Metallic coatings 2. Organic coatings (Paints) </a:t>
            </a:r>
          </a:p>
          <a:p>
            <a:pPr marL="0" marR="0" algn="ctr">
              <a:lnSpc>
                <a:spcPct val="107000"/>
              </a:lnSpc>
              <a:spcBef>
                <a:spcPts val="0"/>
              </a:spcBef>
              <a:spcAft>
                <a:spcPts val="800"/>
              </a:spcAft>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Metallic </a:t>
            </a:r>
            <a:r>
              <a:rPr lang="en-US" sz="2400" b="1" kern="100"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C</a:t>
            </a: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oating</a:t>
            </a:r>
            <a:endPar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Hot dipping (Galvanizing and Tinning).</a:t>
            </a:r>
          </a:p>
          <a:p>
            <a:pPr marL="342900" marR="0" lvl="0" indent="-342900" algn="just">
              <a:lnSpc>
                <a:spcPct val="107000"/>
              </a:lnSpc>
              <a:spcBef>
                <a:spcPts val="0"/>
              </a:spcBef>
              <a:spcAft>
                <a:spcPts val="0"/>
              </a:spcAft>
              <a:buFont typeface="+mj-lt"/>
              <a:buAutoNum type="arabi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Metal cladding (Aluminium cladding).</a:t>
            </a:r>
          </a:p>
          <a:p>
            <a:pPr marL="342900" marR="0" lvl="0" indent="-342900" algn="just">
              <a:lnSpc>
                <a:spcPct val="107000"/>
              </a:lnSpc>
              <a:spcBef>
                <a:spcPts val="0"/>
              </a:spcBef>
              <a:spcAft>
                <a:spcPts val="0"/>
              </a:spcAft>
              <a:buFont typeface="+mj-lt"/>
              <a:buAutoNum type="arabi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Electroplating (Cupper plating).</a:t>
            </a:r>
          </a:p>
          <a:p>
            <a:pPr marL="342900" marR="0" lvl="0" indent="-342900" algn="just">
              <a:lnSpc>
                <a:spcPct val="107000"/>
              </a:lnSpc>
              <a:spcBef>
                <a:spcPts val="0"/>
              </a:spcBef>
              <a:spcAft>
                <a:spcPts val="0"/>
              </a:spcAft>
              <a:buFont typeface="+mj-lt"/>
              <a:buAutoNum type="arabi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Electroless plating (Nickel plating).</a:t>
            </a:r>
          </a:p>
          <a:p>
            <a:pPr marL="342900" marR="0" lvl="0" indent="-342900" algn="just">
              <a:lnSpc>
                <a:spcPct val="107000"/>
              </a:lnSpc>
              <a:spcBef>
                <a:spcPts val="0"/>
              </a:spcBef>
              <a:spcAft>
                <a:spcPts val="0"/>
              </a:spcAft>
              <a:buFont typeface="+mj-lt"/>
              <a:buAutoNum type="arabi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Electroforming.</a:t>
            </a:r>
          </a:p>
        </p:txBody>
      </p:sp>
      <p:sp>
        <p:nvSpPr>
          <p:cNvPr id="5" name="TextBox 4">
            <a:extLst>
              <a:ext uri="{FF2B5EF4-FFF2-40B4-BE49-F238E27FC236}">
                <a16:creationId xmlns:a16="http://schemas.microsoft.com/office/drawing/2014/main" xmlns="" id="{1C546681-DB32-47EA-DA60-8288964B0DA9}"/>
              </a:ext>
            </a:extLst>
          </p:cNvPr>
          <p:cNvSpPr txBox="1"/>
          <p:nvPr/>
        </p:nvSpPr>
        <p:spPr>
          <a:xfrm>
            <a:off x="4763385" y="158514"/>
            <a:ext cx="3200400" cy="530594"/>
          </a:xfrm>
          <a:prstGeom prst="rect">
            <a:avLst/>
          </a:prstGeom>
          <a:noFill/>
        </p:spPr>
        <p:txBody>
          <a:bodyPr wrap="square">
            <a:spAutoFit/>
          </a:bodyPr>
          <a:lstStyle/>
          <a:p>
            <a:pPr marL="0" marR="0" algn="ctr">
              <a:lnSpc>
                <a:spcPct val="107000"/>
              </a:lnSpc>
              <a:spcBef>
                <a:spcPts val="0"/>
              </a:spcBef>
              <a:spcAft>
                <a:spcPts val="800"/>
              </a:spcAft>
            </a:pPr>
            <a:r>
              <a:rPr lang="en-US" sz="28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Protective Coatings </a:t>
            </a:r>
            <a:endParaRPr lang="en-US" sz="28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xmlns="" id="{60EE93F7-0D75-98DC-BCCC-9E5174C4BDDB}"/>
              </a:ext>
            </a:extLst>
          </p:cNvPr>
          <p:cNvSpPr txBox="1"/>
          <p:nvPr/>
        </p:nvSpPr>
        <p:spPr>
          <a:xfrm>
            <a:off x="7878736" y="4458758"/>
            <a:ext cx="3200400" cy="1646413"/>
          </a:xfrm>
          <a:prstGeom prst="rect">
            <a:avLst/>
          </a:prstGeom>
          <a:noFill/>
        </p:spPr>
        <p:txBody>
          <a:bodyPr wrap="square">
            <a:spAutoFit/>
          </a:bodyPr>
          <a:lstStyle/>
          <a:p>
            <a:pPr marL="342900" marR="0" lvl="0" indent="-342900">
              <a:lnSpc>
                <a:spcPct val="107000"/>
              </a:lnSpc>
              <a:spcBef>
                <a:spcPts val="0"/>
              </a:spcBef>
              <a:spcAft>
                <a:spcPts val="0"/>
              </a:spcAft>
              <a:buFont typeface="+mj-lt"/>
              <a:buAutoNum type="arabicPeriod" startAt="6"/>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Thermal spraying.</a:t>
            </a:r>
          </a:p>
          <a:p>
            <a:pPr marL="342900" marR="0" lvl="0" indent="-342900">
              <a:lnSpc>
                <a:spcPct val="107000"/>
              </a:lnSpc>
              <a:spcBef>
                <a:spcPts val="0"/>
              </a:spcBef>
              <a:spcAft>
                <a:spcPts val="0"/>
              </a:spcAft>
              <a:buFont typeface="+mj-lt"/>
              <a:buAutoNum type="arabicPeriod" startAt="6"/>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Vapour deposition.</a:t>
            </a:r>
          </a:p>
          <a:p>
            <a:pPr marL="342900" marR="0" lvl="0" indent="-342900">
              <a:lnSpc>
                <a:spcPct val="107000"/>
              </a:lnSpc>
              <a:spcBef>
                <a:spcPts val="0"/>
              </a:spcBef>
              <a:spcAft>
                <a:spcPts val="0"/>
              </a:spcAft>
              <a:buFont typeface="+mj-lt"/>
              <a:buAutoNum type="arabicPeriod" startAt="6"/>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Ion implantation.</a:t>
            </a:r>
          </a:p>
          <a:p>
            <a:pPr marL="342900" marR="0" lvl="0" indent="-342900">
              <a:lnSpc>
                <a:spcPct val="107000"/>
              </a:lnSpc>
              <a:spcBef>
                <a:spcPts val="0"/>
              </a:spcBef>
              <a:spcAft>
                <a:spcPts val="0"/>
              </a:spcAft>
              <a:buFont typeface="+mj-lt"/>
              <a:buAutoNum type="arabicPeriod" startAt="6"/>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Diffusion coating</a:t>
            </a:r>
            <a:r>
              <a:rPr lang="en-US" sz="2400" b="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a:t>
            </a:r>
            <a:endPar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33474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BF45E218-2C24-4285-4895-32C02F1A5E48}"/>
              </a:ext>
            </a:extLst>
          </p:cNvPr>
          <p:cNvGrpSpPr/>
          <p:nvPr/>
        </p:nvGrpSpPr>
        <p:grpSpPr>
          <a:xfrm>
            <a:off x="329609" y="256868"/>
            <a:ext cx="12142382" cy="6283380"/>
            <a:chOff x="329609" y="256868"/>
            <a:chExt cx="12142382" cy="6283380"/>
          </a:xfrm>
        </p:grpSpPr>
        <p:sp>
          <p:nvSpPr>
            <p:cNvPr id="3" name="TextBox 2">
              <a:extLst>
                <a:ext uri="{FF2B5EF4-FFF2-40B4-BE49-F238E27FC236}">
                  <a16:creationId xmlns:a16="http://schemas.microsoft.com/office/drawing/2014/main" xmlns="" id="{41C04393-F9CF-B543-6008-90C60BF958F4}"/>
                </a:ext>
              </a:extLst>
            </p:cNvPr>
            <p:cNvSpPr txBox="1"/>
            <p:nvPr/>
          </p:nvSpPr>
          <p:spPr>
            <a:xfrm>
              <a:off x="329609" y="942112"/>
              <a:ext cx="6209414" cy="5598136"/>
            </a:xfrm>
            <a:prstGeom prst="rect">
              <a:avLst/>
            </a:prstGeom>
            <a:noFill/>
          </p:spPr>
          <p:txBody>
            <a:bodyPr wrap="square">
              <a:spAutoFit/>
            </a:bodyPr>
            <a:lstStyle/>
            <a:p>
              <a:pPr marL="342900" marR="0" indent="-342900" algn="just" fontAlgn="base">
                <a:lnSpc>
                  <a:spcPct val="107000"/>
                </a:lnSpc>
                <a:spcBef>
                  <a:spcPts val="0"/>
                </a:spcBef>
                <a:spcAft>
                  <a:spcPts val="0"/>
                </a:spcAft>
                <a:buClr>
                  <a:srgbClr val="7030A0"/>
                </a:buClr>
                <a:buFont typeface="Wingdings" panose="05000000000000000000" pitchFamily="2" charset="2"/>
                <a:buChar char="v"/>
              </a:pPr>
              <a:r>
                <a:rPr lang="en-US" sz="2400" kern="1200" dirty="0">
                  <a:solidFill>
                    <a:srgbClr val="262626"/>
                  </a:solidFill>
                  <a:effectLst/>
                  <a:latin typeface="Times New Roman" panose="02020603050405020304" pitchFamily="18" charset="0"/>
                  <a:ea typeface="Times New Roman" panose="02020603050405020304" pitchFamily="18" charset="0"/>
                  <a:cs typeface="Times New Roman" panose="02020603050405020304" pitchFamily="18" charset="0"/>
                </a:rPr>
                <a:t>This is a method of coating a low melting metal such as Zn, Sn, Pb, Al, etc., on iron, steel and copper which have relatively higher melting points.</a:t>
              </a:r>
            </a:p>
            <a:p>
              <a:pPr marL="342900" marR="0" indent="-342900" algn="just" fontAlgn="base">
                <a:lnSpc>
                  <a:spcPct val="107000"/>
                </a:lnSpc>
                <a:spcBef>
                  <a:spcPts val="0"/>
                </a:spcBef>
                <a:spcAft>
                  <a:spcPts val="0"/>
                </a:spcAft>
                <a:buClr>
                  <a:srgbClr val="7030A0"/>
                </a:buClr>
                <a:buFont typeface="Wingdings" panose="05000000000000000000" pitchFamily="2" charset="2"/>
                <a:buChar char="v"/>
              </a:pPr>
              <a:r>
                <a:rPr lang="en-US" sz="2400" kern="1200" dirty="0">
                  <a:solidFill>
                    <a:srgbClr val="262626"/>
                  </a:solidFill>
                  <a:effectLst/>
                  <a:latin typeface="Times New Roman" panose="02020603050405020304" pitchFamily="18" charset="0"/>
                  <a:ea typeface="Times New Roman" panose="02020603050405020304" pitchFamily="18" charset="0"/>
                  <a:cs typeface="Times New Roman" panose="02020603050405020304" pitchFamily="18" charset="0"/>
                </a:rPr>
                <a:t>The base metal is dipped in a molten bath of the coating metal which is covered by a molten flux layer which cleans the base metal surface and prevents the oxidation of the coating metal.</a:t>
              </a:r>
            </a:p>
            <a:p>
              <a:pPr marL="342900" marR="0" indent="-342900" algn="just" fontAlgn="base">
                <a:lnSpc>
                  <a:spcPct val="107000"/>
                </a:lnSpc>
                <a:spcBef>
                  <a:spcPts val="0"/>
                </a:spcBef>
                <a:spcAft>
                  <a:spcPts val="0"/>
                </a:spcAft>
                <a:buClr>
                  <a:srgbClr val="7030A0"/>
                </a:buClr>
                <a:buFont typeface="Wingdings" panose="05000000000000000000" pitchFamily="2" charset="2"/>
                <a:buChar char="v"/>
              </a:pPr>
              <a:r>
                <a:rPr lang="en-US" sz="2400" kern="1200" dirty="0">
                  <a:solidFill>
                    <a:srgbClr val="262626"/>
                  </a:solidFill>
                  <a:effectLst/>
                  <a:latin typeface="Times New Roman" panose="02020603050405020304" pitchFamily="18" charset="0"/>
                  <a:ea typeface="Times New Roman" panose="02020603050405020304" pitchFamily="18" charset="0"/>
                  <a:cs typeface="Times New Roman" panose="02020603050405020304" pitchFamily="18" charset="0"/>
                </a:rPr>
                <a:t>For good adhesion of the coating metal on the surface of base metal, the base metal surface must be very clean.</a:t>
              </a:r>
            </a:p>
            <a:p>
              <a:pPr marL="342900" marR="0" indent="-342900" algn="just" fontAlgn="base">
                <a:lnSpc>
                  <a:spcPct val="107000"/>
                </a:lnSpc>
                <a:spcBef>
                  <a:spcPts val="0"/>
                </a:spcBef>
                <a:spcAft>
                  <a:spcPts val="0"/>
                </a:spcAft>
                <a:buClr>
                  <a:srgbClr val="7030A0"/>
                </a:buClr>
                <a:buFont typeface="Wingdings" panose="05000000000000000000" pitchFamily="2" charset="2"/>
                <a:buChar char="v"/>
              </a:pPr>
              <a:r>
                <a:rPr lang="en-US" sz="2400" kern="1200" dirty="0">
                  <a:solidFill>
                    <a:srgbClr val="262626"/>
                  </a:solidFill>
                  <a:effectLst/>
                  <a:latin typeface="Times New Roman" panose="02020603050405020304" pitchFamily="18" charset="0"/>
                  <a:ea typeface="Times New Roman" panose="02020603050405020304" pitchFamily="18" charset="0"/>
                  <a:cs typeface="Times New Roman" panose="02020603050405020304" pitchFamily="18" charset="0"/>
                </a:rPr>
                <a:t>The most commonly used hot dipping methods are </a:t>
              </a:r>
              <a:r>
                <a:rPr lang="en-US" sz="2400" b="1" kern="12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Galvanizing and Tinning.</a:t>
              </a:r>
              <a:endPar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xmlns="" id="{276CEBF4-D0E4-FC25-156A-4077573150A7}"/>
                </a:ext>
              </a:extLst>
            </p:cNvPr>
            <p:cNvSpPr txBox="1"/>
            <p:nvPr/>
          </p:nvSpPr>
          <p:spPr>
            <a:xfrm>
              <a:off x="4859080" y="256868"/>
              <a:ext cx="3094072" cy="583750"/>
            </a:xfrm>
            <a:prstGeom prst="rect">
              <a:avLst/>
            </a:prstGeom>
            <a:noFill/>
          </p:spPr>
          <p:txBody>
            <a:bodyPr wrap="square">
              <a:spAutoFit/>
            </a:bodyPr>
            <a:lstStyle/>
            <a:p>
              <a:pPr marL="514350" marR="0" indent="-514350" algn="ctr" fontAlgn="base">
                <a:lnSpc>
                  <a:spcPct val="107000"/>
                </a:lnSpc>
                <a:spcBef>
                  <a:spcPts val="0"/>
                </a:spcBef>
                <a:spcAft>
                  <a:spcPts val="0"/>
                </a:spcAft>
                <a:buFont typeface="+mj-lt"/>
                <a:buAutoNum type="arabicPeriod"/>
              </a:pPr>
              <a:r>
                <a:rPr lang="en-US" sz="3200" b="1" kern="1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Hot Dipping</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076" name="Picture 4" descr="Hot-Dip Galvanizing (HDG) Process | American Galvanizers Association">
              <a:extLst>
                <a:ext uri="{FF2B5EF4-FFF2-40B4-BE49-F238E27FC236}">
                  <a16:creationId xmlns:a16="http://schemas.microsoft.com/office/drawing/2014/main" xmlns="" id="{CB475C40-8DF0-6141-D318-83A97AE5D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6614" y="942112"/>
              <a:ext cx="5805377" cy="54374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A7675142-DDA6-C3B6-0627-1AC839FBEA06}"/>
                </a:ext>
              </a:extLst>
            </p:cNvPr>
            <p:cNvSpPr txBox="1"/>
            <p:nvPr/>
          </p:nvSpPr>
          <p:spPr>
            <a:xfrm>
              <a:off x="11025976" y="4593265"/>
              <a:ext cx="606040" cy="246221"/>
            </a:xfrm>
            <a:prstGeom prst="rect">
              <a:avLst/>
            </a:prstGeom>
            <a:solidFill>
              <a:schemeClr val="bg1"/>
            </a:solidFill>
          </p:spPr>
          <p:txBody>
            <a:bodyPr wrap="square" rtlCol="0">
              <a:spAutoFit/>
            </a:bodyPr>
            <a:lstStyle/>
            <a:p>
              <a:endParaRPr lang="en-US" sz="1000" dirty="0"/>
            </a:p>
          </p:txBody>
        </p:sp>
        <p:sp>
          <p:nvSpPr>
            <p:cNvPr id="8" name="TextBox 7">
              <a:extLst>
                <a:ext uri="{FF2B5EF4-FFF2-40B4-BE49-F238E27FC236}">
                  <a16:creationId xmlns:a16="http://schemas.microsoft.com/office/drawing/2014/main" xmlns="" id="{527F32F8-A975-F7B5-0655-955CA6BFF69A}"/>
                </a:ext>
              </a:extLst>
            </p:cNvPr>
            <p:cNvSpPr txBox="1"/>
            <p:nvPr/>
          </p:nvSpPr>
          <p:spPr>
            <a:xfrm>
              <a:off x="10919634" y="4593272"/>
              <a:ext cx="748282" cy="369332"/>
            </a:xfrm>
            <a:prstGeom prst="rect">
              <a:avLst/>
            </a:prstGeom>
            <a:noFill/>
          </p:spPr>
          <p:txBody>
            <a:bodyPr wrap="none" rtlCol="0">
              <a:spAutoFit/>
            </a:bodyPr>
            <a:lstStyle/>
            <a:p>
              <a:r>
                <a:rPr lang="en-US" b="1" dirty="0"/>
                <a:t>Metal</a:t>
              </a:r>
            </a:p>
          </p:txBody>
        </p:sp>
      </p:grpSp>
    </p:spTree>
    <p:extLst>
      <p:ext uri="{BB962C8B-B14F-4D97-AF65-F5344CB8AC3E}">
        <p14:creationId xmlns:p14="http://schemas.microsoft.com/office/powerpoint/2010/main" val="32211691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522155B-146E-7343-ABBC-B35B66A8EE6D}"/>
              </a:ext>
            </a:extLst>
          </p:cNvPr>
          <p:cNvSpPr txBox="1"/>
          <p:nvPr/>
        </p:nvSpPr>
        <p:spPr>
          <a:xfrm>
            <a:off x="212651" y="213697"/>
            <a:ext cx="12333767" cy="6485750"/>
          </a:xfrm>
          <a:prstGeom prst="rect">
            <a:avLst/>
          </a:prstGeom>
          <a:noFill/>
        </p:spPr>
        <p:txBody>
          <a:bodyPr wrap="square">
            <a:spAutoFit/>
          </a:bodyPr>
          <a:lstStyle/>
          <a:p>
            <a:pPr marR="0" lvl="0" algn="just">
              <a:spcBef>
                <a:spcPts val="0"/>
              </a:spcBef>
              <a:spcAft>
                <a:spcPts val="0"/>
              </a:spcAft>
              <a:tabLst>
                <a:tab pos="457200" algn="l"/>
              </a:tabLst>
            </a:pPr>
            <a:r>
              <a:rPr lang="en-US" sz="32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 Galvanizing:</a:t>
            </a:r>
            <a:endPar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800100" marR="0" indent="-342900" algn="just">
              <a:lnSpc>
                <a:spcPct val="107000"/>
              </a:lnSpc>
              <a:spcBef>
                <a:spcPts val="0"/>
              </a:spcBef>
              <a:spcAft>
                <a:spcPts val="0"/>
              </a:spcAft>
              <a:buClr>
                <a:srgbClr val="7030A0"/>
              </a:buClr>
              <a:buFont typeface="Wingdings" panose="05000000000000000000" pitchFamily="2" charset="2"/>
              <a:buChar char="v"/>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It is a process of coating iron or steel sheets (Cathodic in nature) with a thin coat of Zinc metal (Anodic in nature) to prevent iron from rusting.</a:t>
            </a:r>
            <a:endPar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800100" marR="0" indent="-342900"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base metal iron or steel sheet is cleaned by acid pickling method with dil.H</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4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for 15-20 minutes at 60-90</a:t>
            </a:r>
            <a:r>
              <a:rPr lang="en-US" sz="2400" kern="100" baseline="30000" dirty="0">
                <a:effectLst/>
                <a:latin typeface="Times New Roman" panose="02020603050405020304" pitchFamily="18" charset="0"/>
                <a:ea typeface="Calibri" panose="020F0502020204030204" pitchFamily="34" charset="0"/>
                <a:cs typeface="Times New Roman" panose="02020603050405020304" pitchFamily="18" charset="0"/>
              </a:rPr>
              <a:t>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a:t>
            </a:r>
          </a:p>
          <a:p>
            <a:pPr marL="800100" marR="0" indent="-342900"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sheet is then washed well and dried. It is dipped in a bath of molten Zinc maintained at 425</a:t>
            </a:r>
            <a:r>
              <a:rPr lang="en-US" sz="2400" kern="100" baseline="30000" dirty="0">
                <a:effectLst/>
                <a:latin typeface="Times New Roman" panose="02020603050405020304" pitchFamily="18" charset="0"/>
                <a:ea typeface="Calibri" panose="020F0502020204030204" pitchFamily="34" charset="0"/>
                <a:cs typeface="Times New Roman" panose="02020603050405020304" pitchFamily="18" charset="0"/>
              </a:rPr>
              <a:t>o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- 435</a:t>
            </a:r>
            <a:r>
              <a:rPr lang="en-US" sz="2400" kern="100" baseline="30000" dirty="0">
                <a:effectLst/>
                <a:latin typeface="Times New Roman" panose="02020603050405020304" pitchFamily="18" charset="0"/>
                <a:ea typeface="Calibri" panose="020F0502020204030204" pitchFamily="34" charset="0"/>
                <a:cs typeface="Times New Roman" panose="02020603050405020304" pitchFamily="18" charset="0"/>
              </a:rPr>
              <a:t>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a:t>
            </a:r>
          </a:p>
          <a:p>
            <a:pPr marL="800100" marR="0" indent="-342900"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surface of the bath is kept covered with ammonium chloride flux to prevent oxide formation.</a:t>
            </a:r>
          </a:p>
          <a:p>
            <a:pPr marL="800100" marR="0" indent="-342900"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sheet is taken out and excess Zn is removed by passing it between a pair of hot rollers.</a:t>
            </a:r>
          </a:p>
          <a:p>
            <a:pPr marL="800100" marR="0" indent="-342900"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Then the sheet is subjected to annealing process at 650</a:t>
            </a:r>
            <a:r>
              <a:rPr lang="en-US" sz="2400" kern="100" baseline="30000" dirty="0">
                <a:effectLst/>
                <a:latin typeface="Times New Roman" panose="02020603050405020304" pitchFamily="18" charset="0"/>
                <a:ea typeface="Calibri" panose="020F0502020204030204" pitchFamily="34" charset="0"/>
                <a:cs typeface="Times New Roman" panose="02020603050405020304" pitchFamily="18" charset="0"/>
              </a:rPr>
              <a:t>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 and cooled slowly.</a:t>
            </a:r>
          </a:p>
          <a:p>
            <a:pPr marL="800100" marR="0" indent="-342900"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An alloy of iron and zinc were formed at the junction of the base metal and coating metal.</a:t>
            </a:r>
          </a:p>
          <a:p>
            <a:pPr marL="457200" algn="just">
              <a:lnSpc>
                <a:spcPct val="107000"/>
              </a:lnSpc>
              <a:buClr>
                <a:srgbClr val="7030A0"/>
              </a:buClr>
            </a:pPr>
            <a:r>
              <a:rPr lang="en-US" altLang="en-US" sz="2400" b="1" dirty="0">
                <a:solidFill>
                  <a:srgbClr val="FF0000"/>
                </a:solidFill>
                <a:latin typeface="Times New Roman" panose="02020603050405020304" pitchFamily="18" charset="0"/>
                <a:cs typeface="Times New Roman" panose="02020603050405020304" pitchFamily="18" charset="0"/>
              </a:rPr>
              <a:t>Applications: </a:t>
            </a:r>
          </a:p>
          <a:p>
            <a:pPr marL="800100" indent="-342900" algn="just">
              <a:lnSpc>
                <a:spcPct val="107000"/>
              </a:lnSpc>
              <a:buClr>
                <a:srgbClr val="7030A0"/>
              </a:buClr>
              <a:buFont typeface="Wingdings" panose="05000000000000000000" pitchFamily="2" charset="2"/>
              <a:buChar char="v"/>
            </a:pPr>
            <a:r>
              <a:rPr lang="en-US" altLang="en-US" sz="2400" dirty="0">
                <a:solidFill>
                  <a:srgbClr val="000000"/>
                </a:solidFill>
                <a:latin typeface="Times New Roman" panose="02020603050405020304" pitchFamily="18" charset="0"/>
                <a:cs typeface="Times New Roman" panose="02020603050405020304" pitchFamily="18" charset="0"/>
              </a:rPr>
              <a:t>It is used to protect iron used for roofing sheets, wires, pipes, bolts, buckets and tubes.</a:t>
            </a:r>
          </a:p>
          <a:p>
            <a:pPr marL="800100" indent="-342900" algn="just">
              <a:lnSpc>
                <a:spcPct val="107000"/>
              </a:lnSpc>
              <a:buClr>
                <a:srgbClr val="7030A0"/>
              </a:buClr>
              <a:buFont typeface="Wingdings" panose="05000000000000000000" pitchFamily="2" charset="2"/>
              <a:buChar char="v"/>
            </a:pPr>
            <a:r>
              <a:rPr lang="en-US" altLang="en-US" sz="2400" dirty="0">
                <a:solidFill>
                  <a:srgbClr val="000000"/>
                </a:solidFill>
                <a:latin typeface="Times New Roman" panose="02020603050405020304" pitchFamily="18" charset="0"/>
                <a:cs typeface="Times New Roman" panose="02020603050405020304" pitchFamily="18" charset="0"/>
              </a:rPr>
              <a:t>Galvanizing utensils cannot be used for preparing and storing food stuffs, in acidic conditions zinc dissolves to form highly toxic compounds.</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428274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xmlns="" id="{D24E37E8-9A2C-E359-58E8-8874076516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799"/>
            <a:ext cx="12115800" cy="627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16533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5E09423-140D-CA79-3AE6-C13BF1F7BC60}"/>
              </a:ext>
            </a:extLst>
          </p:cNvPr>
          <p:cNvSpPr txBox="1"/>
          <p:nvPr/>
        </p:nvSpPr>
        <p:spPr>
          <a:xfrm>
            <a:off x="340240" y="848141"/>
            <a:ext cx="7868095" cy="6001643"/>
          </a:xfrm>
          <a:prstGeom prst="rect">
            <a:avLst/>
          </a:prstGeom>
          <a:noFill/>
        </p:spPr>
        <p:txBody>
          <a:bodyPr wrap="square">
            <a:spAutoFit/>
          </a:bodyPr>
          <a:lstStyle/>
          <a:p>
            <a:pPr marL="342900" indent="-342900" algn="just" eaLnBrk="0" hangingPunct="0">
              <a:buClr>
                <a:srgbClr val="7030A0"/>
              </a:buClr>
              <a:buFont typeface="Wingdings" panose="05000000000000000000" pitchFamily="2" charset="2"/>
              <a:buChar char="v"/>
              <a:defRPr/>
            </a:pP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metallic properties like conductivity, malleability, ductility etc. are lost due to corrosion.</a:t>
            </a:r>
          </a:p>
          <a:p>
            <a:pPr marL="342900" indent="-342900" algn="just" eaLnBrk="0" hangingPunct="0">
              <a:buClr>
                <a:srgbClr val="7030A0"/>
              </a:buClr>
              <a:buFont typeface="Wingdings" panose="05000000000000000000" pitchFamily="2" charset="2"/>
              <a:buChar char="v"/>
              <a:defRPr/>
            </a:pP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he efficiency of the machine gets failure leads to plant shut down. </a:t>
            </a:r>
          </a:p>
          <a:p>
            <a:pPr marL="342900" indent="-342900" algn="just" eaLnBrk="0" hangingPunct="0">
              <a:buClr>
                <a:srgbClr val="7030A0"/>
              </a:buClr>
              <a:buFont typeface="Wingdings" panose="05000000000000000000" pitchFamily="2" charset="2"/>
              <a:buChar char="v"/>
              <a:defRPr/>
            </a:pPr>
            <a:r>
              <a:rPr lang="en-US" sz="2400" dirty="0">
                <a:latin typeface="Times New Roman" panose="02020603050405020304" pitchFamily="18" charset="0"/>
                <a:cs typeface="Times New Roman" panose="02020603050405020304" pitchFamily="18" charset="0"/>
              </a:rPr>
              <a:t>Preventive maintenance like protective coatings is required.</a:t>
            </a:r>
            <a:r>
              <a:rPr lang="en-US" sz="2400" b="0" i="0" dirty="0">
                <a:solidFill>
                  <a:srgbClr val="333333"/>
                </a:solidFill>
                <a:effectLst/>
                <a:latin typeface="Times New Roman" panose="02020603050405020304" pitchFamily="18" charset="0"/>
                <a:cs typeface="Times New Roman" panose="02020603050405020304" pitchFamily="18" charset="0"/>
              </a:rPr>
              <a:t> </a:t>
            </a:r>
          </a:p>
          <a:p>
            <a:pPr marL="342900" indent="-342900" algn="just" eaLnBrk="0" hangingPunct="0">
              <a:buClr>
                <a:srgbClr val="7030A0"/>
              </a:buClr>
              <a:buFont typeface="Wingdings" panose="05000000000000000000" pitchFamily="2" charset="2"/>
              <a:buChar char="v"/>
              <a:defRPr/>
            </a:pPr>
            <a:r>
              <a:rPr lang="en-US" sz="2400" b="0" i="0" dirty="0">
                <a:solidFill>
                  <a:srgbClr val="333333"/>
                </a:solidFill>
                <a:effectLst/>
                <a:latin typeface="Times New Roman" panose="02020603050405020304" pitchFamily="18" charset="0"/>
                <a:cs typeface="Times New Roman" panose="02020603050405020304" pitchFamily="18" charset="0"/>
              </a:rPr>
              <a:t>Lose of valuable materials such as blockage of pipes, mechanical damage of underground water pipes</a:t>
            </a:r>
          </a:p>
          <a:p>
            <a:pPr marL="342900" indent="-342900" algn="just" eaLnBrk="0" hangingPunct="0">
              <a:buClr>
                <a:srgbClr val="7030A0"/>
              </a:buClr>
              <a:buFont typeface="Wingdings" panose="05000000000000000000" pitchFamily="2" charset="2"/>
              <a:buChar char="v"/>
              <a:defRPr/>
            </a:pPr>
            <a:r>
              <a:rPr lang="en-US" sz="2400" b="0" i="0" dirty="0">
                <a:solidFill>
                  <a:srgbClr val="333333"/>
                </a:solidFill>
                <a:effectLst/>
                <a:latin typeface="Times New Roman" panose="02020603050405020304" pitchFamily="18" charset="0"/>
                <a:cs typeface="Times New Roman" panose="02020603050405020304" pitchFamily="18" charset="0"/>
              </a:rPr>
              <a:t>Accidents due to mechanical lose of metallic bridges, cars, aircrafts etc.</a:t>
            </a:r>
          </a:p>
          <a:p>
            <a:pPr marL="342900" indent="-342900" algn="just" eaLnBrk="0" hangingPunct="0">
              <a:buClr>
                <a:srgbClr val="7030A0"/>
              </a:buClr>
              <a:buFont typeface="Wingdings" panose="05000000000000000000" pitchFamily="2" charset="2"/>
              <a:buChar char="v"/>
              <a:defRPr/>
            </a:pP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Losses occurring due to corrosion cannot be measured in terms of the cost of metals alone, but the high cost of fabrication into equipment.</a:t>
            </a:r>
            <a:endParaRPr lang="en-US" sz="2400" b="0" i="0" dirty="0">
              <a:solidFill>
                <a:srgbClr val="333333"/>
              </a:solidFill>
              <a:effectLst/>
              <a:latin typeface="Times New Roman" panose="02020603050405020304" pitchFamily="18" charset="0"/>
              <a:cs typeface="Times New Roman" panose="02020603050405020304" pitchFamily="18" charset="0"/>
            </a:endParaRPr>
          </a:p>
          <a:p>
            <a:pPr marL="342900" indent="-342900" algn="just" eaLnBrk="0" hangingPunct="0">
              <a:buClr>
                <a:srgbClr val="7030A0"/>
              </a:buClr>
              <a:buFont typeface="Wingdings" panose="05000000000000000000" pitchFamily="2" charset="2"/>
              <a:buChar char="v"/>
              <a:defRPr/>
            </a:pP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Hence an engineer must understand the mechanism of corrosion so that the effects can be minimized by avoiding the corrosion conditions and provide simultaneous protection against corrosion.</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xmlns="" id="{C8E1E17E-AF4B-CADF-5653-865F975B57B1}"/>
              </a:ext>
            </a:extLst>
          </p:cNvPr>
          <p:cNvSpPr txBox="1"/>
          <p:nvPr/>
        </p:nvSpPr>
        <p:spPr>
          <a:xfrm>
            <a:off x="382765" y="224678"/>
            <a:ext cx="3742668" cy="584775"/>
          </a:xfrm>
          <a:prstGeom prst="rect">
            <a:avLst/>
          </a:prstGeom>
          <a:noFill/>
        </p:spPr>
        <p:txBody>
          <a:bodyPr wrap="square">
            <a:spAutoFit/>
          </a:bodyPr>
          <a:lstStyle/>
          <a:p>
            <a:pPr>
              <a:defRPr/>
            </a:pPr>
            <a:r>
              <a:rPr lang="en-US" sz="32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Effects of corrosion: </a:t>
            </a:r>
          </a:p>
        </p:txBody>
      </p:sp>
      <p:pic>
        <p:nvPicPr>
          <p:cNvPr id="6" name="Picture 5">
            <a:extLst>
              <a:ext uri="{FF2B5EF4-FFF2-40B4-BE49-F238E27FC236}">
                <a16:creationId xmlns:a16="http://schemas.microsoft.com/office/drawing/2014/main" xmlns="" id="{6B309F1F-F4CC-680B-59D6-44092ED71174}"/>
              </a:ext>
            </a:extLst>
          </p:cNvPr>
          <p:cNvPicPr>
            <a:picLocks noChangeAspect="1"/>
          </p:cNvPicPr>
          <p:nvPr/>
        </p:nvPicPr>
        <p:blipFill rotWithShape="1">
          <a:blip r:embed="rId2"/>
          <a:srcRect t="-577" r="50610"/>
          <a:stretch/>
        </p:blipFill>
        <p:spPr>
          <a:xfrm>
            <a:off x="8346560" y="224677"/>
            <a:ext cx="4253025" cy="6431303"/>
          </a:xfrm>
          <a:prstGeom prst="rect">
            <a:avLst/>
          </a:prstGeom>
        </p:spPr>
      </p:pic>
    </p:spTree>
    <p:extLst>
      <p:ext uri="{BB962C8B-B14F-4D97-AF65-F5344CB8AC3E}">
        <p14:creationId xmlns:p14="http://schemas.microsoft.com/office/powerpoint/2010/main" val="295554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C3BD828-0765-D2D9-B2D1-A83721EF5DDE}"/>
              </a:ext>
            </a:extLst>
          </p:cNvPr>
          <p:cNvSpPr txBox="1"/>
          <p:nvPr/>
        </p:nvSpPr>
        <p:spPr>
          <a:xfrm>
            <a:off x="297711" y="175877"/>
            <a:ext cx="12216809" cy="6480428"/>
          </a:xfrm>
          <a:prstGeom prst="rect">
            <a:avLst/>
          </a:prstGeom>
          <a:noFill/>
        </p:spPr>
        <p:txBody>
          <a:bodyPr wrap="square">
            <a:spAutoFit/>
          </a:bodyPr>
          <a:lstStyle/>
          <a:p>
            <a:pPr marR="0" algn="just">
              <a:lnSpc>
                <a:spcPct val="107000"/>
              </a:lnSpc>
              <a:spcBef>
                <a:spcPts val="0"/>
              </a:spcBef>
              <a:spcAft>
                <a:spcPts val="800"/>
              </a:spcAft>
              <a:tabLst>
                <a:tab pos="457200" algn="l"/>
              </a:tabLst>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B. Tinning:</a:t>
            </a:r>
            <a:endPar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Coating tin (Cathodic in nature) over iron or steel (Anodic in nature) articles is called tinning.</a:t>
            </a:r>
          </a:p>
          <a:p>
            <a:pPr marL="342900" marR="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In this process the surface of the base metal i.e., iron sheet is cleaned by acidic pickling with dil.H</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4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and passed through a bath of zinc chloride flux.</a:t>
            </a:r>
          </a:p>
          <a:p>
            <a:pPr marL="342900" marR="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flux helps the molten metal to adhere to the metal surface. Then the sheet is passed through molten tin bath and pressed in between two rollers from a layer of palm oil.</a:t>
            </a:r>
          </a:p>
          <a:p>
            <a:pPr marL="342900" marR="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Palm oil helps to protect the tin coated surface against oxidation. </a:t>
            </a:r>
          </a:p>
          <a:p>
            <a:pPr marL="342900" marR="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rollers remove excess of tin and produce a thin film of uniform concentration</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 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n alloy of the base metal, coating metal at their junction.</a:t>
            </a:r>
          </a:p>
          <a:p>
            <a:pPr marL="0" indent="0" algn="just" eaLnBrk="1" hangingPunct="1">
              <a:spcBef>
                <a:spcPct val="0"/>
              </a:spcBef>
              <a:buFont typeface="Arial" charset="0"/>
              <a:buNone/>
              <a:defRPr/>
            </a:pPr>
            <a:r>
              <a:rPr lang="en-US" sz="2400" b="1" dirty="0">
                <a:solidFill>
                  <a:srgbClr val="FF0000"/>
                </a:solidFill>
                <a:latin typeface="Times New Roman" pitchFamily="18" charset="0"/>
                <a:ea typeface="Times New Roman" pitchFamily="18" charset="0"/>
                <a:cs typeface="Times New Roman" pitchFamily="18" charset="0"/>
              </a:rPr>
              <a:t>Applications: </a:t>
            </a:r>
          </a:p>
          <a:p>
            <a:pPr marL="393700" indent="-330200" algn="just" eaLnBrk="1" hangingPunct="1">
              <a:spcBef>
                <a:spcPct val="0"/>
              </a:spcBef>
              <a:buFont typeface="Arial" charset="0"/>
              <a:buNone/>
              <a:defRPr/>
            </a:pPr>
            <a:r>
              <a:rPr lang="en-US" sz="2400" dirty="0">
                <a:solidFill>
                  <a:srgbClr val="000000"/>
                </a:solidFill>
                <a:latin typeface="Times New Roman" pitchFamily="18" charset="0"/>
                <a:ea typeface="Times New Roman" pitchFamily="18" charset="0"/>
                <a:cs typeface="Times New Roman" pitchFamily="18" charset="0"/>
              </a:rPr>
              <a:t>1. Tin metal possess good resistance against atmospheric corrosion. Tin is non toxic and widely used for coating steel, copper, and brass sheet. </a:t>
            </a:r>
            <a:endParaRPr lang="en-US" sz="2400" dirty="0">
              <a:latin typeface="Times New Roman" pitchFamily="18" charset="0"/>
              <a:cs typeface="Times New Roman" pitchFamily="18" charset="0"/>
            </a:endParaRPr>
          </a:p>
          <a:p>
            <a:pPr marL="393700" indent="-330200" algn="just">
              <a:spcBef>
                <a:spcPct val="0"/>
              </a:spcBef>
              <a:buFont typeface="Arial" charset="0"/>
              <a:buNone/>
              <a:defRPr/>
            </a:pPr>
            <a:r>
              <a:rPr lang="en-US" sz="2400" dirty="0">
                <a:solidFill>
                  <a:srgbClr val="000000"/>
                </a:solidFill>
                <a:latin typeface="Times New Roman" pitchFamily="18" charset="0"/>
                <a:ea typeface="Times New Roman" pitchFamily="18" charset="0"/>
                <a:cs typeface="Times New Roman" pitchFamily="18" charset="0"/>
              </a:rPr>
              <a:t>2. The containers coated with tin is used for storing food stuffs, ghee, oils etc. and packing food materials. </a:t>
            </a:r>
            <a:endParaRPr lang="en-US" sz="2400" dirty="0">
              <a:latin typeface="Times New Roman" pitchFamily="18" charset="0"/>
              <a:ea typeface="Times New Roman" pitchFamily="18" charset="0"/>
              <a:cs typeface="Times New Roman" pitchFamily="18" charset="0"/>
            </a:endParaRPr>
          </a:p>
          <a:p>
            <a:pPr marL="393700" indent="-330200" algn="just">
              <a:spcBef>
                <a:spcPct val="0"/>
              </a:spcBef>
              <a:buFont typeface="Arial" charset="0"/>
              <a:buNone/>
              <a:defRPr/>
            </a:pPr>
            <a:r>
              <a:rPr lang="en-US" sz="2400" dirty="0">
                <a:latin typeface="Times New Roman" pitchFamily="18" charset="0"/>
                <a:ea typeface="Times New Roman" pitchFamily="18" charset="0"/>
                <a:cs typeface="Times New Roman" pitchFamily="18" charset="0"/>
              </a:rPr>
              <a:t>3.  Tinned copper sheets are used for making cooking  utensils and refrigeration equipment.</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639742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Tinning process:Hot dipping (Corrosion control) - YouTube">
            <a:extLst>
              <a:ext uri="{FF2B5EF4-FFF2-40B4-BE49-F238E27FC236}">
                <a16:creationId xmlns:a16="http://schemas.microsoft.com/office/drawing/2014/main" xmlns="" id="{28E8A3B0-E0FF-C370-B8C5-65E2A4F888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26" t="33308" r="12604" b="22222"/>
          <a:stretch/>
        </p:blipFill>
        <p:spPr bwMode="auto">
          <a:xfrm>
            <a:off x="733647" y="369280"/>
            <a:ext cx="11525693" cy="6233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69154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751E8AD-4C43-2510-7C2D-7132A91DAD9F}"/>
              </a:ext>
            </a:extLst>
          </p:cNvPr>
          <p:cNvSpPr txBox="1"/>
          <p:nvPr/>
        </p:nvSpPr>
        <p:spPr>
          <a:xfrm>
            <a:off x="255178" y="314527"/>
            <a:ext cx="7570385" cy="6452536"/>
          </a:xfrm>
          <a:prstGeom prst="rect">
            <a:avLst/>
          </a:prstGeom>
          <a:noFill/>
        </p:spPr>
        <p:txBody>
          <a:bodyPr wrap="square">
            <a:spAutoFit/>
          </a:bodyPr>
          <a:lstStyle/>
          <a:p>
            <a:pPr marL="342900" marR="0" lvl="0" indent="-342900" algn="just">
              <a:lnSpc>
                <a:spcPct val="107000"/>
              </a:lnSpc>
              <a:spcBef>
                <a:spcPts val="0"/>
              </a:spcBef>
              <a:spcAft>
                <a:spcPts val="800"/>
              </a:spcAft>
              <a:buFont typeface="+mj-lt"/>
              <a:buAutoNum type="arabicPeriod" startAt="2"/>
              <a:tabLst>
                <a:tab pos="457200" algn="l"/>
              </a:tabLst>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Metal cladding (Al Cladding):</a:t>
            </a:r>
            <a:endParaRPr lang="en-US" sz="2400" b="1" kern="100" dirty="0">
              <a:solidFill>
                <a:srgbClr val="C00000"/>
              </a:solidFill>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In metal cladding the base is sandwiched between two sheets of coating metal by passing through roller under the action of heat and pressure.</a:t>
            </a:r>
          </a:p>
          <a:p>
            <a:pPr marL="342900" marR="0" lvl="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In this process a dense, homogeneous layer of coating metal is cladded firmly and permanently to the base metal on one or both sides.</a:t>
            </a:r>
          </a:p>
          <a:p>
            <a:pPr marL="342900" marR="0" lvl="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The metals like Ni, Cu, Pb, Ag, Pt and their alloys stainless steel</a:t>
            </a:r>
            <a:r>
              <a:rPr lang="en-US" sz="20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are used as cladding materials.</a:t>
            </a:r>
          </a:p>
          <a:p>
            <a:pPr marL="342900" marR="0" lvl="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The common base metals cladded are mild steel, aluminium, copper, nickel and their alloys.</a:t>
            </a:r>
          </a:p>
          <a:p>
            <a:pPr marL="342900" marR="0" lvl="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000" b="1"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Duralumin</a:t>
            </a:r>
            <a:r>
              <a:rPr lang="en-US" sz="2000"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is an alloy </a:t>
            </a:r>
            <a:r>
              <a:rPr lang="en-US" sz="2000" kern="100" dirty="0">
                <a:solidFill>
                  <a:srgbClr val="040C28"/>
                </a:solidFill>
                <a:effectLst/>
                <a:latin typeface="Times New Roman" panose="02020603050405020304" pitchFamily="18" charset="0"/>
                <a:ea typeface="Calibri" panose="020F0502020204030204" pitchFamily="34" charset="0"/>
                <a:cs typeface="Times New Roman" panose="02020603050405020304" pitchFamily="18" charset="0"/>
              </a:rPr>
              <a:t>95% aluminium, 4% copper, 0.5% manganese and 0.5% magnesium</a:t>
            </a:r>
            <a:r>
              <a:rPr lang="en-US" sz="2000"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 99.5% pure aluminium is subjected to cladding to protect Duralumin to produce Al-clad.</a:t>
            </a:r>
          </a:p>
          <a:p>
            <a:pPr marL="342900" marR="0" lvl="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000" b="1" kern="100" dirty="0">
                <a:effectLst/>
                <a:latin typeface="Times New Roman" panose="02020603050405020304" pitchFamily="18" charset="0"/>
                <a:ea typeface="Calibri" panose="020F0502020204030204" pitchFamily="34" charset="0"/>
                <a:cs typeface="Times New Roman" panose="02020603050405020304" pitchFamily="18" charset="0"/>
              </a:rPr>
              <a:t>Applications:</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This method is widely adopted in aircraft industry and automobile industry.</a:t>
            </a:r>
          </a:p>
        </p:txBody>
      </p:sp>
      <p:pic>
        <p:nvPicPr>
          <p:cNvPr id="4" name="Picture 10" descr="Cladding process">
            <a:extLst>
              <a:ext uri="{FF2B5EF4-FFF2-40B4-BE49-F238E27FC236}">
                <a16:creationId xmlns:a16="http://schemas.microsoft.com/office/drawing/2014/main" xmlns="" id="{44B108B4-EDDA-122B-FF9A-1757336F4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8968" y="1552353"/>
            <a:ext cx="3932273" cy="351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70513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xmlns="" id="{01C478EA-8BA4-4877-5005-9CEB7A33294A}"/>
              </a:ext>
            </a:extLst>
          </p:cNvPr>
          <p:cNvSpPr>
            <a:spLocks noChangeArrowheads="1"/>
          </p:cNvSpPr>
          <p:nvPr/>
        </p:nvSpPr>
        <p:spPr bwMode="auto">
          <a:xfrm>
            <a:off x="295650" y="182572"/>
            <a:ext cx="12299888"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33400" algn="l"/>
              </a:tabLst>
              <a:defRPr>
                <a:solidFill>
                  <a:schemeClr val="tx1"/>
                </a:solidFill>
                <a:latin typeface="Arial" panose="020B0604020202020204" pitchFamily="34" charset="0"/>
              </a:defRPr>
            </a:lvl1pPr>
            <a:lvl2pPr eaLnBrk="0" fontAlgn="base" hangingPunct="0">
              <a:spcBef>
                <a:spcPct val="0"/>
              </a:spcBef>
              <a:spcAft>
                <a:spcPct val="0"/>
              </a:spcAft>
              <a:tabLst>
                <a:tab pos="533400" algn="l"/>
              </a:tabLst>
              <a:defRPr>
                <a:solidFill>
                  <a:schemeClr val="tx1"/>
                </a:solidFill>
                <a:latin typeface="Arial" panose="020B0604020202020204" pitchFamily="34" charset="0"/>
              </a:defRPr>
            </a:lvl2pPr>
            <a:lvl3pPr eaLnBrk="0" fontAlgn="base" hangingPunct="0">
              <a:spcBef>
                <a:spcPct val="0"/>
              </a:spcBef>
              <a:spcAft>
                <a:spcPct val="0"/>
              </a:spcAft>
              <a:tabLst>
                <a:tab pos="533400" algn="l"/>
              </a:tabLst>
              <a:defRPr>
                <a:solidFill>
                  <a:schemeClr val="tx1"/>
                </a:solidFill>
                <a:latin typeface="Arial" panose="020B0604020202020204" pitchFamily="34" charset="0"/>
              </a:defRPr>
            </a:lvl3pPr>
            <a:lvl4pPr eaLnBrk="0" fontAlgn="base" hangingPunct="0">
              <a:spcBef>
                <a:spcPct val="0"/>
              </a:spcBef>
              <a:spcAft>
                <a:spcPct val="0"/>
              </a:spcAft>
              <a:tabLst>
                <a:tab pos="533400" algn="l"/>
              </a:tabLst>
              <a:defRPr>
                <a:solidFill>
                  <a:schemeClr val="tx1"/>
                </a:solidFill>
                <a:latin typeface="Arial" panose="020B0604020202020204" pitchFamily="34" charset="0"/>
              </a:defRPr>
            </a:lvl4pPr>
            <a:lvl5pPr eaLnBrk="0" fontAlgn="base" hangingPunct="0">
              <a:spcBef>
                <a:spcPct val="0"/>
              </a:spcBef>
              <a:spcAft>
                <a:spcPct val="0"/>
              </a:spcAft>
              <a:tabLst>
                <a:tab pos="533400" algn="l"/>
              </a:tabLst>
              <a:defRPr>
                <a:solidFill>
                  <a:schemeClr val="tx1"/>
                </a:solidFill>
                <a:latin typeface="Arial" panose="020B0604020202020204" pitchFamily="34" charset="0"/>
              </a:defRPr>
            </a:lvl5pPr>
            <a:lvl6pPr eaLnBrk="0" fontAlgn="base" hangingPunct="0">
              <a:spcBef>
                <a:spcPct val="0"/>
              </a:spcBef>
              <a:spcAft>
                <a:spcPct val="0"/>
              </a:spcAft>
              <a:tabLst>
                <a:tab pos="533400" algn="l"/>
              </a:tabLst>
              <a:defRPr>
                <a:solidFill>
                  <a:schemeClr val="tx1"/>
                </a:solidFill>
                <a:latin typeface="Arial" panose="020B0604020202020204" pitchFamily="34" charset="0"/>
              </a:defRPr>
            </a:lvl6pPr>
            <a:lvl7pPr eaLnBrk="0" fontAlgn="base" hangingPunct="0">
              <a:spcBef>
                <a:spcPct val="0"/>
              </a:spcBef>
              <a:spcAft>
                <a:spcPct val="0"/>
              </a:spcAft>
              <a:tabLst>
                <a:tab pos="533400" algn="l"/>
              </a:tabLst>
              <a:defRPr>
                <a:solidFill>
                  <a:schemeClr val="tx1"/>
                </a:solidFill>
                <a:latin typeface="Arial" panose="020B0604020202020204" pitchFamily="34" charset="0"/>
              </a:defRPr>
            </a:lvl7pPr>
            <a:lvl8pPr eaLnBrk="0" fontAlgn="base" hangingPunct="0">
              <a:spcBef>
                <a:spcPct val="0"/>
              </a:spcBef>
              <a:spcAft>
                <a:spcPct val="0"/>
              </a:spcAft>
              <a:tabLst>
                <a:tab pos="533400" algn="l"/>
              </a:tabLst>
              <a:defRPr>
                <a:solidFill>
                  <a:schemeClr val="tx1"/>
                </a:solidFill>
                <a:latin typeface="Arial" panose="020B0604020202020204" pitchFamily="34" charset="0"/>
              </a:defRPr>
            </a:lvl8pPr>
            <a:lvl9pPr eaLnBrk="0" fontAlgn="base" hangingPunct="0">
              <a:spcBef>
                <a:spcPct val="0"/>
              </a:spcBef>
              <a:spcAft>
                <a:spcPct val="0"/>
              </a:spcAft>
              <a:tabLst>
                <a:tab pos="533400" algn="l"/>
              </a:tabLst>
              <a:defRPr>
                <a:solidFill>
                  <a:schemeClr val="tx1"/>
                </a:solidFill>
                <a:latin typeface="Arial" panose="020B0604020202020204" pitchFamily="34" charset="0"/>
              </a:defRPr>
            </a:lvl9pPr>
          </a:lstStyle>
          <a:p>
            <a:pPr marR="0" lvl="0" algn="just" defTabSz="914400" rtl="0" eaLnBrk="0" fontAlgn="base" latinLnBrk="0" hangingPunct="0">
              <a:lnSpc>
                <a:spcPct val="100000"/>
              </a:lnSpc>
              <a:spcBef>
                <a:spcPct val="0"/>
              </a:spcBef>
              <a:spcAft>
                <a:spcPct val="0"/>
              </a:spcAft>
              <a:buClrTx/>
              <a:buSzTx/>
              <a:tabLst>
                <a:tab pos="533400" algn="l"/>
              </a:tabLst>
            </a:pPr>
            <a:r>
              <a:rPr kumimoji="0" lang="en-US" altLang="en-US" sz="2800" b="1" i="0" u="none" strike="noStrike" cap="none" normalizeH="0" baseline="0" dirty="0">
                <a:ln>
                  <a:noFill/>
                </a:ln>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3. Electro plating (or) electrodepositing (Copper plating)</a:t>
            </a:r>
            <a:r>
              <a:rPr kumimoji="0" lang="en-US" altLang="en-US" sz="2800" b="0" i="0" u="none" strike="noStrike" cap="none" normalizeH="0" baseline="0" dirty="0">
                <a:ln>
                  <a:noFill/>
                </a:ln>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R="0" lvl="0" algn="just" defTabSz="914400" rtl="0" eaLnBrk="0" fontAlgn="base" latinLnBrk="0" hangingPunct="0">
              <a:lnSpc>
                <a:spcPct val="100000"/>
              </a:lnSpc>
              <a:spcBef>
                <a:spcPct val="0"/>
              </a:spcBef>
              <a:spcAft>
                <a:spcPct val="0"/>
              </a:spcAft>
              <a:buClrTx/>
              <a:buSzTx/>
              <a:tabLst>
                <a:tab pos="533400" algn="l"/>
              </a:tabLst>
            </a:pPr>
            <a:endParaRPr kumimoji="0" lang="en-US" altLang="en-US" sz="240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endParaRPr>
          </a:p>
          <a:p>
            <a:pPr marL="342900" lvl="0" indent="-342900" algn="just" defTabSz="914400">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This </a:t>
            </a:r>
            <a:r>
              <a:rPr lang="en-US" sz="2400" dirty="0">
                <a:latin typeface="Times New Roman" pitchFamily="18" charset="0"/>
                <a:cs typeface="Times New Roman" pitchFamily="18" charset="0"/>
              </a:rPr>
              <a:t>is a process where a metal layer is deposited onto the surface of another material (usually </a:t>
            </a:r>
            <a:r>
              <a:rPr lang="en-US" sz="2400" dirty="0" smtClean="0">
                <a:latin typeface="Times New Roman" pitchFamily="18" charset="0"/>
                <a:cs typeface="Times New Roman" pitchFamily="18" charset="0"/>
              </a:rPr>
              <a:t>metal) using </a:t>
            </a:r>
            <a:r>
              <a:rPr lang="en-US" sz="2400" dirty="0">
                <a:latin typeface="Times New Roman" pitchFamily="18" charset="0"/>
                <a:cs typeface="Times New Roman" pitchFamily="18" charset="0"/>
              </a:rPr>
              <a:t>electric current. </a:t>
            </a:r>
            <a:endParaRPr lang="en-US" sz="2400" dirty="0" smtClean="0">
              <a:latin typeface="Times New Roman" pitchFamily="18" charset="0"/>
              <a:cs typeface="Times New Roman" pitchFamily="18" charset="0"/>
            </a:endParaRPr>
          </a:p>
          <a:p>
            <a:pPr marL="342900" lvl="0" indent="-342900" algn="just" defTabSz="914400">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It </a:t>
            </a:r>
            <a:r>
              <a:rPr lang="en-US" sz="2400" dirty="0">
                <a:latin typeface="Times New Roman" pitchFamily="18" charset="0"/>
                <a:cs typeface="Times New Roman" pitchFamily="18" charset="0"/>
              </a:rPr>
              <a:t>enhances appearance, corrosion resistance, wear resistance, and electrical conductivity. </a:t>
            </a:r>
          </a:p>
          <a:p>
            <a:pPr marL="342900" lvl="0" indent="-342900" algn="just" defTabSz="914400">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object to be plated is the </a:t>
            </a:r>
            <a:r>
              <a:rPr lang="en-US" sz="2400" dirty="0" smtClean="0">
                <a:latin typeface="Times New Roman" pitchFamily="18" charset="0"/>
                <a:cs typeface="Times New Roman" pitchFamily="18" charset="0"/>
              </a:rPr>
              <a:t>cathode. The </a:t>
            </a:r>
            <a:r>
              <a:rPr lang="en-US" sz="2400" dirty="0">
                <a:latin typeface="Times New Roman" pitchFamily="18" charset="0"/>
                <a:cs typeface="Times New Roman" pitchFamily="18" charset="0"/>
              </a:rPr>
              <a:t>plating metal is the </a:t>
            </a:r>
            <a:r>
              <a:rPr lang="en-US" sz="2400" dirty="0" smtClean="0">
                <a:latin typeface="Times New Roman" pitchFamily="18" charset="0"/>
                <a:cs typeface="Times New Roman" pitchFamily="18" charset="0"/>
              </a:rPr>
              <a:t>anode. The </a:t>
            </a:r>
            <a:r>
              <a:rPr lang="en-US" sz="2400" dirty="0">
                <a:latin typeface="Times New Roman" pitchFamily="18" charset="0"/>
                <a:cs typeface="Times New Roman" pitchFamily="18" charset="0"/>
              </a:rPr>
              <a:t>electrolyte is a solution containing metal ions of the plating material</a:t>
            </a:r>
            <a:r>
              <a:rPr lang="en-US" sz="2400" dirty="0" smtClean="0">
                <a:latin typeface="Times New Roman" pitchFamily="18" charset="0"/>
                <a:cs typeface="Times New Roman" pitchFamily="18" charset="0"/>
              </a:rPr>
              <a:t>.</a:t>
            </a:r>
          </a:p>
          <a:p>
            <a:pPr lvl="0" algn="just" defTabSz="914400">
              <a:buClr>
                <a:srgbClr val="7030A0"/>
              </a:buClr>
            </a:pPr>
            <a:endParaRPr lang="en-US" sz="2400" dirty="0">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533400" algn="l"/>
              </a:tabLst>
            </a:pPr>
            <a:r>
              <a:rPr kumimoji="0" lang="en-US" altLang="en-US" sz="2400" b="1" i="0" u="none" strike="noStrike" cap="none" normalizeH="0" baseline="0" dirty="0" smtClean="0">
                <a:ln>
                  <a:noFill/>
                </a:ln>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Electroplating-Copper </a:t>
            </a:r>
            <a:r>
              <a:rPr kumimoji="0" lang="en-US" altLang="en-US" sz="2400" b="1" i="0" u="none"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plating</a:t>
            </a:r>
            <a:r>
              <a:rPr kumimoji="0" lang="en-US" altLang="en-US" sz="2400" b="1" i="0" u="none" strike="noStrike" cap="none" normalizeH="0" baseline="0" dirty="0" smtClean="0">
                <a:ln>
                  <a:noFill/>
                </a:ln>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tab pos="533400" algn="l"/>
              </a:tabLst>
            </a:pPr>
            <a:endParaRPr kumimoji="0" lang="en-US" altLang="en-US" sz="24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endParaRPr>
          </a:p>
          <a:p>
            <a:pPr marL="342900" lvl="0" indent="-342900" algn="just" defTabSz="914400">
              <a:buClr>
                <a:srgbClr val="7030A0"/>
              </a:buClr>
              <a:buFont typeface="Wingdings" panose="05000000000000000000" pitchFamily="2" charset="2"/>
              <a:buChar char="v"/>
            </a:pPr>
            <a:r>
              <a:rPr lang="en-US" sz="2400" dirty="0">
                <a:latin typeface="Times New Roman" pitchFamily="18" charset="0"/>
                <a:cs typeface="Times New Roman" pitchFamily="18" charset="0"/>
              </a:rPr>
              <a:t>Electroplating with copper is a process where a thin layer of copper is deposited onto the surface of another material using electric </a:t>
            </a:r>
            <a:r>
              <a:rPr lang="en-US" sz="2400" dirty="0" smtClean="0">
                <a:latin typeface="Times New Roman" pitchFamily="18" charset="0"/>
                <a:cs typeface="Times New Roman" pitchFamily="18" charset="0"/>
              </a:rPr>
              <a:t>current.</a:t>
            </a:r>
          </a:p>
          <a:p>
            <a:pPr marL="800100" lvl="1" indent="-342900" algn="just" defTabSz="914400">
              <a:buClr>
                <a:srgbClr val="7030A0"/>
              </a:buClr>
              <a:buFont typeface="Arial" pitchFamily="34" charset="0"/>
              <a:buChar char="•"/>
            </a:pPr>
            <a:r>
              <a:rPr lang="en-US" sz="2400" b="1" dirty="0" smtClean="0">
                <a:latin typeface="Times New Roman" pitchFamily="18" charset="0"/>
                <a:cs typeface="Times New Roman" pitchFamily="18" charset="0"/>
              </a:rPr>
              <a:t>Cathode: </a:t>
            </a:r>
            <a:r>
              <a:rPr lang="en-US" sz="2400" dirty="0">
                <a:latin typeface="Times New Roman" pitchFamily="18" charset="0"/>
                <a:cs typeface="Times New Roman" pitchFamily="18" charset="0"/>
              </a:rPr>
              <a:t>The object to be </a:t>
            </a:r>
            <a:r>
              <a:rPr lang="en-US" sz="2400" dirty="0" smtClean="0">
                <a:latin typeface="Times New Roman" pitchFamily="18" charset="0"/>
                <a:cs typeface="Times New Roman" pitchFamily="18" charset="0"/>
              </a:rPr>
              <a:t>plated</a:t>
            </a:r>
          </a:p>
          <a:p>
            <a:pPr marL="800100" lvl="1" indent="-342900" algn="just" defTabSz="914400">
              <a:buClr>
                <a:srgbClr val="7030A0"/>
              </a:buClr>
              <a:buFont typeface="Arial" pitchFamily="34" charset="0"/>
              <a:buChar char="•"/>
            </a:pPr>
            <a:r>
              <a:rPr lang="en-US" sz="2400" b="1" dirty="0" smtClean="0">
                <a:latin typeface="Times New Roman" pitchFamily="18" charset="0"/>
                <a:cs typeface="Times New Roman" pitchFamily="18" charset="0"/>
              </a:rPr>
              <a:t>Anode: </a:t>
            </a:r>
            <a:r>
              <a:rPr lang="en-US" sz="2400" dirty="0">
                <a:latin typeface="Times New Roman" pitchFamily="18" charset="0"/>
                <a:cs typeface="Times New Roman" pitchFamily="18" charset="0"/>
              </a:rPr>
              <a:t>Pure </a:t>
            </a:r>
            <a:r>
              <a:rPr lang="en-US" sz="2400" dirty="0" smtClean="0">
                <a:latin typeface="Times New Roman" pitchFamily="18" charset="0"/>
                <a:cs typeface="Times New Roman" pitchFamily="18" charset="0"/>
              </a:rPr>
              <a:t>copper.</a:t>
            </a:r>
          </a:p>
          <a:p>
            <a:pPr marL="800100" lvl="1" indent="-342900" algn="just" defTabSz="914400">
              <a:buClr>
                <a:srgbClr val="7030A0"/>
              </a:buClr>
              <a:buFont typeface="Arial" pitchFamily="34" charset="0"/>
              <a:buChar char="•"/>
            </a:pPr>
            <a:r>
              <a:rPr lang="en-US" sz="2400" b="1" dirty="0" smtClean="0">
                <a:latin typeface="Times New Roman" pitchFamily="18" charset="0"/>
                <a:cs typeface="Times New Roman" pitchFamily="18" charset="0"/>
              </a:rPr>
              <a:t>Electrolyte</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Copper sulfate solution with sulfuric </a:t>
            </a:r>
            <a:r>
              <a:rPr lang="en-US" sz="2400" dirty="0" smtClean="0">
                <a:latin typeface="Times New Roman" pitchFamily="18" charset="0"/>
                <a:cs typeface="Times New Roman" pitchFamily="18" charset="0"/>
              </a:rPr>
              <a:t>acid.</a:t>
            </a:r>
          </a:p>
          <a:p>
            <a:pPr marL="800100" lvl="1" indent="-342900" algn="just" defTabSz="914400">
              <a:buClr>
                <a:srgbClr val="7030A0"/>
              </a:buClr>
              <a:buFont typeface="Arial" pitchFamily="34" charset="0"/>
              <a:buChar char="•"/>
            </a:pPr>
            <a:r>
              <a:rPr lang="en-US" sz="2400" b="1" dirty="0" smtClean="0">
                <a:latin typeface="Times New Roman" pitchFamily="18" charset="0"/>
                <a:cs typeface="Times New Roman" pitchFamily="18" charset="0"/>
              </a:rPr>
              <a:t>Reaction: </a:t>
            </a:r>
            <a:r>
              <a:rPr lang="en-US" sz="2400" dirty="0" smtClean="0">
                <a:latin typeface="Times New Roman" pitchFamily="18" charset="0"/>
                <a:cs typeface="Times New Roman" pitchFamily="18" charset="0"/>
              </a:rPr>
              <a:t>Copper </a:t>
            </a:r>
            <a:r>
              <a:rPr lang="en-US" sz="2400" dirty="0">
                <a:latin typeface="Times New Roman" pitchFamily="18" charset="0"/>
                <a:cs typeface="Times New Roman" pitchFamily="18" charset="0"/>
              </a:rPr>
              <a:t>dissolves from the anode into the solution as Cu²⁺ </a:t>
            </a:r>
            <a:r>
              <a:rPr lang="en-US" sz="2400" dirty="0" smtClean="0">
                <a:latin typeface="Times New Roman" pitchFamily="18" charset="0"/>
                <a:cs typeface="Times New Roman" pitchFamily="18" charset="0"/>
              </a:rPr>
              <a:t>ions. Cu²</a:t>
            </a:r>
            <a:r>
              <a:rPr lang="en-US" sz="2400" dirty="0">
                <a:latin typeface="Times New Roman" pitchFamily="18" charset="0"/>
                <a:cs typeface="Times New Roman" pitchFamily="18" charset="0"/>
              </a:rPr>
              <a:t>⁺ ions move to the cathode and are reduced </a:t>
            </a:r>
            <a:r>
              <a:rPr lang="en-US" sz="2400" dirty="0" smtClean="0">
                <a:latin typeface="Times New Roman" pitchFamily="18" charset="0"/>
                <a:cs typeface="Times New Roman" pitchFamily="18" charset="0"/>
              </a:rPr>
              <a:t>to </a:t>
            </a:r>
            <a:r>
              <a:rPr lang="en-US" sz="2400" dirty="0">
                <a:latin typeface="Times New Roman" pitchFamily="18" charset="0"/>
                <a:cs typeface="Times New Roman" pitchFamily="18" charset="0"/>
              </a:rPr>
              <a:t>form metallic copper on the object’s </a:t>
            </a:r>
            <a:r>
              <a:rPr lang="en-US" sz="2400" dirty="0" smtClean="0">
                <a:latin typeface="Times New Roman" pitchFamily="18" charset="0"/>
                <a:cs typeface="Times New Roman" pitchFamily="18" charset="0"/>
              </a:rPr>
              <a:t>surface</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5850070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substech.com/dokuwiki/lib/exe/fetch.php?w=&amp;h=&amp;cache=cache&amp;media=electroplating.png">
            <a:extLst>
              <a:ext uri="{FF2B5EF4-FFF2-40B4-BE49-F238E27FC236}">
                <a16:creationId xmlns:a16="http://schemas.microsoft.com/office/drawing/2014/main" xmlns="" id="{16C777FF-3C83-245D-6028-951FEF4724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143" t="20988" r="2856" b="6174"/>
          <a:stretch>
            <a:fillRect/>
          </a:stretch>
        </p:blipFill>
        <p:spPr bwMode="auto">
          <a:xfrm>
            <a:off x="324292" y="495300"/>
            <a:ext cx="52578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2" name="Image 670">
            <a:extLst>
              <a:ext uri="{FF2B5EF4-FFF2-40B4-BE49-F238E27FC236}">
                <a16:creationId xmlns:a16="http://schemas.microsoft.com/office/drawing/2014/main" xmlns="" id="{8259E872-CBEE-10C1-A558-4F20090C0E3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127000" cy="69850"/>
          </a:xfrm>
          <a:prstGeom prst="rect">
            <a:avLst/>
          </a:prstGeom>
          <a:noFill/>
          <a:extLst>
            <a:ext uri="{909E8E84-426E-40DD-AFC4-6F175D3DCCD1}">
              <a14:hiddenFill xmlns:a14="http://schemas.microsoft.com/office/drawing/2010/main">
                <a:solidFill>
                  <a:srgbClr val="FFFFFF"/>
                </a:solidFill>
              </a14:hiddenFill>
            </a:ext>
          </a:extLst>
        </p:spPr>
      </p:pic>
      <p:pic>
        <p:nvPicPr>
          <p:cNvPr id="10241" name="Image 671">
            <a:extLst>
              <a:ext uri="{FF2B5EF4-FFF2-40B4-BE49-F238E27FC236}">
                <a16:creationId xmlns:a16="http://schemas.microsoft.com/office/drawing/2014/main" xmlns="" id="{F1337595-F5E3-6A8A-C47B-D5D39419882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7050"/>
            <a:ext cx="127000" cy="6985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xmlns="" id="{5477F891-47BF-11EB-2F7E-FB0555F61740}"/>
              </a:ext>
            </a:extLst>
          </p:cNvPr>
          <p:cNvGrpSpPr/>
          <p:nvPr/>
        </p:nvGrpSpPr>
        <p:grpSpPr>
          <a:xfrm>
            <a:off x="5092995" y="951521"/>
            <a:ext cx="7336467" cy="4247195"/>
            <a:chOff x="5092995" y="951521"/>
            <a:chExt cx="7336467" cy="4247195"/>
          </a:xfrm>
        </p:grpSpPr>
        <p:sp>
          <p:nvSpPr>
            <p:cNvPr id="4" name="TextBox 3">
              <a:extLst>
                <a:ext uri="{FF2B5EF4-FFF2-40B4-BE49-F238E27FC236}">
                  <a16:creationId xmlns:a16="http://schemas.microsoft.com/office/drawing/2014/main" xmlns="" id="{9E382CF3-518F-D4CC-13A1-87DA9496BEC3}"/>
                </a:ext>
              </a:extLst>
            </p:cNvPr>
            <p:cNvSpPr txBox="1"/>
            <p:nvPr/>
          </p:nvSpPr>
          <p:spPr>
            <a:xfrm>
              <a:off x="5613992" y="2151728"/>
              <a:ext cx="6815470" cy="3046988"/>
            </a:xfrm>
            <a:prstGeom prst="rect">
              <a:avLst/>
            </a:prstGeom>
            <a:noFill/>
          </p:spPr>
          <p:txBody>
            <a:bodyPr wrap="square">
              <a:spAutoFit/>
            </a:bodyPr>
            <a:lstStyle/>
            <a:p>
              <a:pPr algn="just" eaLnBrk="0" hangingPunct="0">
                <a:defRPr/>
              </a:pPr>
              <a:r>
                <a:rPr lang="en-US" sz="24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Application: </a:t>
              </a:r>
            </a:p>
            <a:p>
              <a:pPr marL="342900" indent="-342900" algn="just" eaLnBrk="0" hangingPunct="0">
                <a:buClr>
                  <a:srgbClr val="7030A0"/>
                </a:buClr>
                <a:buFont typeface="Wingdings" panose="05000000000000000000" pitchFamily="2" charset="2"/>
                <a:buChar char="v"/>
                <a:defRPr/>
              </a:pPr>
              <a:r>
                <a:rPr lang="en-US" sz="2400" dirty="0">
                  <a:solidFill>
                    <a:srgbClr val="000000"/>
                  </a:solidFill>
                  <a:latin typeface="Times New Roman" pitchFamily="18" charset="0"/>
                  <a:ea typeface="Times New Roman" pitchFamily="18" charset="0"/>
                  <a:cs typeface="Times New Roman" pitchFamily="18" charset="0"/>
                </a:rPr>
                <a:t>Electroplating is a most important and frequently used technique in industries to produce metallic coatings.</a:t>
              </a:r>
            </a:p>
            <a:p>
              <a:pPr marL="342900" indent="-342900" algn="just" eaLnBrk="0" hangingPunct="0">
                <a:buClr>
                  <a:srgbClr val="7030A0"/>
                </a:buClr>
                <a:buFont typeface="Wingdings" panose="05000000000000000000" pitchFamily="2" charset="2"/>
                <a:buChar char="v"/>
                <a:defRPr/>
              </a:pPr>
              <a:r>
                <a:rPr lang="en-US" sz="2400" dirty="0">
                  <a:solidFill>
                    <a:srgbClr val="000000"/>
                  </a:solidFill>
                  <a:latin typeface="Times New Roman" pitchFamily="18" charset="0"/>
                  <a:ea typeface="Times New Roman" pitchFamily="18" charset="0"/>
                  <a:cs typeface="Times New Roman" pitchFamily="18" charset="0"/>
                </a:rPr>
                <a:t>Both metals and non metals can be electroplated.</a:t>
              </a:r>
            </a:p>
            <a:p>
              <a:pPr marL="342900" indent="-342900" algn="just" eaLnBrk="0" hangingPunct="0">
                <a:buClr>
                  <a:srgbClr val="7030A0"/>
                </a:buClr>
                <a:buFont typeface="Wingdings" panose="05000000000000000000" pitchFamily="2" charset="2"/>
                <a:buChar char="v"/>
                <a:defRPr/>
              </a:pPr>
              <a:r>
                <a:rPr lang="en-US" sz="2400" dirty="0">
                  <a:solidFill>
                    <a:srgbClr val="000000"/>
                  </a:solidFill>
                  <a:latin typeface="Times New Roman" pitchFamily="18" charset="0"/>
                  <a:ea typeface="Times New Roman" pitchFamily="18" charset="0"/>
                  <a:cs typeface="Times New Roman" pitchFamily="18" charset="0"/>
                </a:rPr>
                <a:t>In non metals electroplating increases strength and decorates the surface of non metals like plastics, wood, glass etc. </a:t>
              </a: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Rectangle 4">
              <a:extLst>
                <a:ext uri="{FF2B5EF4-FFF2-40B4-BE49-F238E27FC236}">
                  <a16:creationId xmlns:a16="http://schemas.microsoft.com/office/drawing/2014/main" xmlns="" id="{A9DC4421-6A85-95A9-57F9-AA0C05419533}"/>
                </a:ext>
              </a:extLst>
            </p:cNvPr>
            <p:cNvSpPr>
              <a:spLocks noChangeArrowheads="1"/>
            </p:cNvSpPr>
            <p:nvPr/>
          </p:nvSpPr>
          <p:spPr bwMode="auto">
            <a:xfrm>
              <a:off x="5092995" y="951521"/>
              <a:ext cx="688989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Anode: Cu(s)               Cu</a:t>
              </a:r>
              <a:r>
                <a:rPr kumimoji="0" lang="en-US" altLang="en-US" sz="2400" b="1" i="0" u="none" strike="noStrike" cap="none" normalizeH="0" baseline="30000" dirty="0">
                  <a:ln>
                    <a:noFill/>
                  </a:ln>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sz="2400" b="1" i="0" u="none" strike="noStrike" cap="none" normalizeH="0" baseline="0" dirty="0">
                  <a:ln>
                    <a:noFill/>
                  </a:ln>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(aq) + 2e</a:t>
              </a:r>
              <a:r>
                <a:rPr kumimoji="0" lang="en-US" altLang="en-US" sz="2400" b="1" i="0" u="none" strike="noStrike" cap="none" normalizeH="0" baseline="30000" dirty="0">
                  <a:ln>
                    <a:noFill/>
                  </a:ln>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24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pPr>
              <a:r>
                <a:rPr kumimoji="0" lang="en-US" altLang="en-US" sz="2400" b="1" i="0" u="none"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Cathode: Cu</a:t>
              </a:r>
              <a:r>
                <a:rPr kumimoji="0" lang="en-US" altLang="en-US" sz="2400" b="1" i="0" u="none" strike="noStrike" cap="none" normalizeH="0" baseline="30000" dirty="0">
                  <a:ln>
                    <a:noFill/>
                  </a:ln>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kumimoji="0" lang="en-US" altLang="en-US" sz="2400" b="1" i="0" u="none"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(aq) + 2e</a:t>
              </a:r>
              <a:r>
                <a:rPr kumimoji="0" lang="en-US" altLang="en-US" sz="2400" b="1" i="0" u="none" strike="noStrike" cap="none" normalizeH="0" baseline="30000" dirty="0">
                  <a:ln>
                    <a:noFill/>
                  </a:ln>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altLang="en-US" sz="2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Cu(s)</a:t>
              </a:r>
              <a:endParaRPr kumimoji="0" lang="en-US" altLang="en-US" sz="24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xmlns="" id="{B231FD75-FDF2-2E6C-4BB8-C549B540527B}"/>
                </a:ext>
              </a:extLst>
            </p:cNvPr>
            <p:cNvCxnSpPr/>
            <p:nvPr/>
          </p:nvCxnSpPr>
          <p:spPr>
            <a:xfrm>
              <a:off x="7113179" y="1212112"/>
              <a:ext cx="9781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xmlns="" id="{80635523-96B1-6219-F7ED-10E5478218A9}"/>
                </a:ext>
              </a:extLst>
            </p:cNvPr>
            <p:cNvCxnSpPr/>
            <p:nvPr/>
          </p:nvCxnSpPr>
          <p:spPr>
            <a:xfrm>
              <a:off x="8420988" y="1584247"/>
              <a:ext cx="9250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814668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74945EB-C80A-C7CA-0615-FFB964DF2C15}"/>
              </a:ext>
            </a:extLst>
          </p:cNvPr>
          <p:cNvSpPr txBox="1"/>
          <p:nvPr/>
        </p:nvSpPr>
        <p:spPr>
          <a:xfrm>
            <a:off x="233916" y="135810"/>
            <a:ext cx="12461358" cy="6430286"/>
          </a:xfrm>
          <a:prstGeom prst="rect">
            <a:avLst/>
          </a:prstGeom>
          <a:noFill/>
        </p:spPr>
        <p:txBody>
          <a:bodyPr wrap="square">
            <a:spAutoFit/>
          </a:bodyPr>
          <a:lstStyle/>
          <a:p>
            <a:pPr marL="0" marR="0">
              <a:lnSpc>
                <a:spcPct val="107000"/>
              </a:lnSpc>
              <a:spcBef>
                <a:spcPts val="0"/>
              </a:spcBef>
              <a:spcAft>
                <a:spcPts val="800"/>
              </a:spcAft>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4. Electroless plating (Nickel-plating):</a:t>
            </a:r>
          </a:p>
          <a:p>
            <a:pPr marL="342900" marR="0" indent="-342900">
              <a:lnSpc>
                <a:spcPct val="107000"/>
              </a:lnSpc>
              <a:spcBef>
                <a:spcPts val="0"/>
              </a:spcBef>
              <a:spcAft>
                <a:spcPts val="800"/>
              </a:spcAft>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Electro-less </a:t>
            </a:r>
            <a:r>
              <a:rPr lang="en-US" sz="2400" dirty="0">
                <a:latin typeface="Times New Roman" pitchFamily="18" charset="0"/>
                <a:cs typeface="Times New Roman" pitchFamily="18" charset="0"/>
              </a:rPr>
              <a:t>plating is a chemical method to deposit a metal coating onto a surface without using electricity. Instead, it relies on a controlled chemical reduction reaction in a </a:t>
            </a:r>
            <a:r>
              <a:rPr lang="en-US" sz="2400" dirty="0" smtClean="0">
                <a:latin typeface="Times New Roman" pitchFamily="18" charset="0"/>
                <a:cs typeface="Times New Roman" pitchFamily="18" charset="0"/>
              </a:rPr>
              <a:t>solution. </a:t>
            </a:r>
          </a:p>
          <a:p>
            <a:pPr marL="342900" marR="0" indent="-342900">
              <a:lnSpc>
                <a:spcPct val="107000"/>
              </a:lnSpc>
              <a:spcBef>
                <a:spcPts val="0"/>
              </a:spcBef>
              <a:spcAft>
                <a:spcPts val="800"/>
              </a:spcAft>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surface is cleaned and </a:t>
            </a:r>
            <a:r>
              <a:rPr lang="en-US" sz="2400" dirty="0" smtClean="0">
                <a:latin typeface="Times New Roman" pitchFamily="18" charset="0"/>
                <a:cs typeface="Times New Roman" pitchFamily="18" charset="0"/>
              </a:rPr>
              <a:t>activated. It's </a:t>
            </a:r>
            <a:r>
              <a:rPr lang="en-US" sz="2400" dirty="0">
                <a:latin typeface="Times New Roman" pitchFamily="18" charset="0"/>
                <a:cs typeface="Times New Roman" pitchFamily="18" charset="0"/>
              </a:rPr>
              <a:t>immersed in a plating bath </a:t>
            </a:r>
            <a:r>
              <a:rPr lang="en-US" sz="2400" dirty="0" smtClean="0">
                <a:latin typeface="Times New Roman" pitchFamily="18" charset="0"/>
                <a:cs typeface="Times New Roman" pitchFamily="18" charset="0"/>
              </a:rPr>
              <a:t>containing Metal </a:t>
            </a:r>
            <a:r>
              <a:rPr lang="en-US" sz="2400" dirty="0">
                <a:latin typeface="Times New Roman" pitchFamily="18" charset="0"/>
                <a:cs typeface="Times New Roman" pitchFamily="18" charset="0"/>
              </a:rPr>
              <a:t>ions </a:t>
            </a:r>
            <a:r>
              <a:rPr lang="en-US" sz="2400" dirty="0" smtClean="0">
                <a:latin typeface="Times New Roman" pitchFamily="18" charset="0"/>
                <a:cs typeface="Times New Roman" pitchFamily="18" charset="0"/>
              </a:rPr>
              <a:t>(Ni²⁺), A </a:t>
            </a:r>
            <a:r>
              <a:rPr lang="en-US" sz="2400" dirty="0">
                <a:latin typeface="Times New Roman" pitchFamily="18" charset="0"/>
                <a:cs typeface="Times New Roman" pitchFamily="18" charset="0"/>
              </a:rPr>
              <a:t>reducing agent </a:t>
            </a:r>
            <a:r>
              <a:rPr lang="en-US" sz="2400" dirty="0" smtClean="0">
                <a:latin typeface="Times New Roman" pitchFamily="18" charset="0"/>
                <a:cs typeface="Times New Roman" pitchFamily="18" charset="0"/>
              </a:rPr>
              <a:t>(sodium </a:t>
            </a:r>
            <a:r>
              <a:rPr lang="en-US" sz="2400" dirty="0">
                <a:latin typeface="Times New Roman" pitchFamily="18" charset="0"/>
                <a:cs typeface="Times New Roman" pitchFamily="18" charset="0"/>
              </a:rPr>
              <a:t>hypophosphite</a:t>
            </a:r>
            <a:r>
              <a:rPr lang="en-US" sz="2400" dirty="0" smtClean="0">
                <a:latin typeface="Times New Roman" pitchFamily="18" charset="0"/>
                <a:cs typeface="Times New Roman" pitchFamily="18" charset="0"/>
              </a:rPr>
              <a:t>).</a:t>
            </a:r>
          </a:p>
          <a:p>
            <a:pPr marL="342900" marR="0" indent="-342900">
              <a:lnSpc>
                <a:spcPct val="107000"/>
              </a:lnSpc>
              <a:spcBef>
                <a:spcPts val="0"/>
              </a:spcBef>
              <a:spcAft>
                <a:spcPts val="800"/>
              </a:spcAft>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reducing agent chemically reduces the metal ions onto the </a:t>
            </a:r>
            <a:r>
              <a:rPr lang="en-US" sz="2400" dirty="0" smtClean="0">
                <a:latin typeface="Times New Roman" pitchFamily="18" charset="0"/>
                <a:cs typeface="Times New Roman" pitchFamily="18" charset="0"/>
              </a:rPr>
              <a:t>surface. A </a:t>
            </a:r>
            <a:r>
              <a:rPr lang="en-US" sz="2400" dirty="0">
                <a:latin typeface="Times New Roman" pitchFamily="18" charset="0"/>
                <a:cs typeface="Times New Roman" pitchFamily="18" charset="0"/>
              </a:rPr>
              <a:t>uniform, even metal layer </a:t>
            </a:r>
            <a:r>
              <a:rPr lang="en-US" sz="2400" dirty="0" smtClean="0">
                <a:latin typeface="Times New Roman" pitchFamily="18" charset="0"/>
                <a:cs typeface="Times New Roman" pitchFamily="18" charset="0"/>
              </a:rPr>
              <a:t>forms on base metal surface.</a:t>
            </a:r>
          </a:p>
          <a:p>
            <a:pPr>
              <a:lnSpc>
                <a:spcPct val="107000"/>
              </a:lnSpc>
            </a:pPr>
            <a:r>
              <a:rPr lang="en-US" sz="2400" b="1" kern="100" dirty="0" smtClean="0">
                <a:solidFill>
                  <a:srgbClr val="C00000"/>
                </a:solidFill>
                <a:latin typeface="Times New Roman" panose="02020603050405020304" pitchFamily="18" charset="0"/>
                <a:ea typeface="Calibri" panose="020F0502020204030204" pitchFamily="34" charset="0"/>
                <a:cs typeface="Times New Roman" panose="02020603050405020304" pitchFamily="18" charset="0"/>
              </a:rPr>
              <a:t>Composition bath</a:t>
            </a:r>
            <a:endParaRPr lang="en-US" sz="2400" b="1" kern="100" dirty="0">
              <a:solidFill>
                <a:srgbClr val="C00000"/>
              </a:solidFill>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gn="just">
              <a:lnSpc>
                <a:spcPct val="107000"/>
              </a:lnSpc>
              <a:buFont typeface="Arial" pitchFamily="34" charset="0"/>
              <a:buChar char="•"/>
            </a:pPr>
            <a:r>
              <a:rPr lang="en-US" sz="2400" b="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Coating solution: </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NiCl</a:t>
            </a:r>
            <a:r>
              <a:rPr lang="en-US" sz="2400" kern="1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smtClean="0">
                <a:latin typeface="Times New Roman" panose="02020603050405020304" pitchFamily="18" charset="0"/>
                <a:ea typeface="Calibri" panose="020F0502020204030204" pitchFamily="34" charset="0"/>
                <a:cs typeface="Times New Roman" panose="02020603050405020304" pitchFamily="18" charset="0"/>
              </a:rPr>
              <a:t>solution.</a:t>
            </a:r>
          </a:p>
          <a:p>
            <a:pPr marL="800100" lvl="1" indent="-342900" algn="just">
              <a:lnSpc>
                <a:spcPct val="107000"/>
              </a:lnSpc>
              <a:buFont typeface="Arial" pitchFamily="34" charset="0"/>
              <a:buChar char="•"/>
            </a:pPr>
            <a:r>
              <a:rPr lang="en-US" sz="2400" b="1" kern="100" dirty="0"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Reducing </a:t>
            </a:r>
            <a:r>
              <a:rPr lang="en-US" sz="2400" b="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agent: </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Sodium </a:t>
            </a:r>
            <a:r>
              <a:rPr lang="en-US" sz="2400" kern="100" dirty="0" smtClean="0">
                <a:latin typeface="Times New Roman" panose="02020603050405020304" pitchFamily="18" charset="0"/>
                <a:ea typeface="Calibri" panose="020F0502020204030204" pitchFamily="34" charset="0"/>
                <a:cs typeface="Times New Roman" panose="02020603050405020304" pitchFamily="18" charset="0"/>
              </a:rPr>
              <a:t>hypophosphite.</a:t>
            </a:r>
          </a:p>
          <a:p>
            <a:pPr marL="800100" lvl="1" indent="-342900" algn="just">
              <a:lnSpc>
                <a:spcPct val="107000"/>
              </a:lnSpc>
              <a:buFont typeface="Arial" pitchFamily="34" charset="0"/>
              <a:buChar char="•"/>
            </a:pPr>
            <a:r>
              <a:rPr lang="en-US" sz="2400" b="1" kern="100" dirty="0"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Buffer</a:t>
            </a:r>
            <a:r>
              <a:rPr lang="en-US" sz="2400" b="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Sodium </a:t>
            </a:r>
            <a:r>
              <a:rPr lang="en-US" sz="2400" kern="100" dirty="0" smtClean="0">
                <a:latin typeface="Times New Roman" panose="02020603050405020304" pitchFamily="18" charset="0"/>
                <a:ea typeface="Calibri" panose="020F0502020204030204" pitchFamily="34" charset="0"/>
                <a:cs typeface="Times New Roman" panose="02020603050405020304" pitchFamily="18" charset="0"/>
              </a:rPr>
              <a:t>acetate.</a:t>
            </a:r>
          </a:p>
          <a:p>
            <a:pPr marL="800100" lvl="1" indent="-342900" algn="just">
              <a:lnSpc>
                <a:spcPct val="107000"/>
              </a:lnSpc>
              <a:buFont typeface="Arial" pitchFamily="34" charset="0"/>
              <a:buChar char="•"/>
            </a:pPr>
            <a:r>
              <a:rPr lang="en-US" sz="2400" b="1" kern="100" dirty="0"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Reactions</a:t>
            </a:r>
            <a:r>
              <a:rPr lang="en-US" sz="2400" b="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latin typeface="Times New Roman" pitchFamily="18" charset="0"/>
                <a:cs typeface="Times New Roman" pitchFamily="18" charset="0"/>
              </a:rPr>
              <a:t>Ni</a:t>
            </a:r>
            <a:r>
              <a:rPr lang="en-US" sz="2400" b="1" baseline="30000" dirty="0">
                <a:latin typeface="Times New Roman" pitchFamily="18" charset="0"/>
                <a:cs typeface="Times New Roman" pitchFamily="18" charset="0"/>
              </a:rPr>
              <a:t>2+</a:t>
            </a:r>
            <a:r>
              <a:rPr lang="en-US" sz="2400" b="1" dirty="0">
                <a:latin typeface="Times New Roman" pitchFamily="18" charset="0"/>
                <a:cs typeface="Times New Roman" pitchFamily="18" charset="0"/>
              </a:rPr>
              <a:t>+H</a:t>
            </a:r>
            <a:r>
              <a:rPr lang="en-US" sz="2400" b="1" baseline="-25000" dirty="0">
                <a:latin typeface="Times New Roman" pitchFamily="18" charset="0"/>
                <a:cs typeface="Times New Roman" pitchFamily="18" charset="0"/>
              </a:rPr>
              <a:t>2</a:t>
            </a:r>
            <a:r>
              <a:rPr lang="en-US" sz="2400" b="1" dirty="0">
                <a:latin typeface="Times New Roman" pitchFamily="18" charset="0"/>
                <a:cs typeface="Times New Roman" pitchFamily="18" charset="0"/>
              </a:rPr>
              <a:t>​PO</a:t>
            </a:r>
            <a:r>
              <a:rPr lang="en-US" sz="2400" b="1" baseline="-25000" dirty="0">
                <a:latin typeface="Times New Roman" pitchFamily="18" charset="0"/>
                <a:cs typeface="Times New Roman" pitchFamily="18" charset="0"/>
              </a:rPr>
              <a:t>2</a:t>
            </a:r>
            <a:r>
              <a:rPr lang="en-US" sz="2400" b="1" dirty="0">
                <a:latin typeface="Times New Roman" pitchFamily="18" charset="0"/>
                <a:cs typeface="Times New Roman" pitchFamily="18" charset="0"/>
              </a:rPr>
              <a:t>−​→Ni (solid)+</a:t>
            </a:r>
            <a:r>
              <a:rPr lang="en-US" sz="2400" b="1" dirty="0" smtClean="0">
                <a:latin typeface="Times New Roman" pitchFamily="18" charset="0"/>
                <a:cs typeface="Times New Roman" pitchFamily="18" charset="0"/>
              </a:rPr>
              <a:t>By-products</a:t>
            </a:r>
          </a:p>
          <a:p>
            <a:pPr lvl="1" algn="just">
              <a:lnSpc>
                <a:spcPct val="107000"/>
              </a:lnSpc>
            </a:pPr>
            <a:endParaRPr lang="en-US" sz="2400" b="1" dirty="0">
              <a:latin typeface="Times New Roman" pitchFamily="18" charset="0"/>
              <a:cs typeface="Times New Roman" pitchFamily="18" charset="0"/>
            </a:endParaRP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Electro-less </a:t>
            </a:r>
            <a:r>
              <a:rPr lang="en-US" sz="2400" dirty="0">
                <a:latin typeface="Times New Roman" pitchFamily="18" charset="0"/>
                <a:cs typeface="Times New Roman" pitchFamily="18" charset="0"/>
              </a:rPr>
              <a:t>nickel </a:t>
            </a:r>
            <a:r>
              <a:rPr lang="en-US" sz="2400" dirty="0" smtClean="0">
                <a:latin typeface="Times New Roman" pitchFamily="18" charset="0"/>
                <a:cs typeface="Times New Roman" pitchFamily="18" charset="0"/>
              </a:rPr>
              <a:t>plating enhances </a:t>
            </a:r>
            <a:r>
              <a:rPr lang="en-US" sz="2400" dirty="0">
                <a:latin typeface="Times New Roman" pitchFamily="18" charset="0"/>
                <a:cs typeface="Times New Roman" pitchFamily="18" charset="0"/>
              </a:rPr>
              <a:t>corrosion resistance, hardness, and wear properties, ideal for intricate and non-metallic components.</a:t>
            </a:r>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72"/>
          <a:stretch/>
        </p:blipFill>
        <p:spPr bwMode="auto">
          <a:xfrm>
            <a:off x="8925057" y="2833352"/>
            <a:ext cx="2944947" cy="2669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49966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272E00E1-0BA5-9725-F9DC-E23EDF978DC1}"/>
              </a:ext>
            </a:extLst>
          </p:cNvPr>
          <p:cNvSpPr txBox="1"/>
          <p:nvPr/>
        </p:nvSpPr>
        <p:spPr>
          <a:xfrm>
            <a:off x="297712" y="230623"/>
            <a:ext cx="5890438" cy="4278094"/>
          </a:xfrm>
          <a:prstGeom prst="rect">
            <a:avLst/>
          </a:prstGeom>
          <a:noFill/>
        </p:spPr>
        <p:txBody>
          <a:bodyPr wrap="square">
            <a:spAutoFit/>
          </a:bodyPr>
          <a:lstStyle/>
          <a:p>
            <a:pPr marL="0" marR="0" algn="just" fontAlgn="base"/>
            <a:r>
              <a:rPr lang="en-US" sz="3200" b="1" dirty="0">
                <a:solidFill>
                  <a:srgbClr val="C00000"/>
                </a:solidFill>
                <a:effectLst/>
                <a:latin typeface="Times New Roman" panose="02020603050405020304" pitchFamily="18" charset="0"/>
                <a:ea typeface="Times New Roman" panose="02020603050405020304" pitchFamily="18" charset="0"/>
              </a:rPr>
              <a:t>5. Electroforming:</a:t>
            </a:r>
          </a:p>
          <a:p>
            <a:pPr algn="just"/>
            <a:r>
              <a:rPr lang="en-US" sz="2400" dirty="0">
                <a:latin typeface="Times New Roman" pitchFamily="18" charset="0"/>
                <a:cs typeface="Times New Roman" pitchFamily="18" charset="0"/>
              </a:rPr>
              <a:t>Electroforming is the process of building up a metal object by </a:t>
            </a:r>
            <a:r>
              <a:rPr lang="en-US" sz="2400" dirty="0" smtClean="0">
                <a:latin typeface="Times New Roman" pitchFamily="18" charset="0"/>
                <a:cs typeface="Times New Roman" pitchFamily="18" charset="0"/>
              </a:rPr>
              <a:t>electro deposition </a:t>
            </a:r>
            <a:r>
              <a:rPr lang="en-US" sz="2400" dirty="0">
                <a:latin typeface="Times New Roman" pitchFamily="18" charset="0"/>
                <a:cs typeface="Times New Roman" pitchFamily="18" charset="0"/>
              </a:rPr>
              <a:t>onto a mold (mandrel), which is later removed to leave a freestanding metal part.</a:t>
            </a:r>
          </a:p>
          <a:p>
            <a:pPr marL="342900" indent="-342900" algn="just">
              <a:buFont typeface="Wingdings" pitchFamily="2" charset="2"/>
              <a:buChar char="v"/>
            </a:pPr>
            <a:r>
              <a:rPr lang="en-US" sz="2400" b="1" dirty="0">
                <a:solidFill>
                  <a:srgbClr val="C00000"/>
                </a:solidFill>
                <a:latin typeface="Times New Roman" pitchFamily="18" charset="0"/>
                <a:cs typeface="Times New Roman" pitchFamily="18" charset="0"/>
              </a:rPr>
              <a:t>Purpose: </a:t>
            </a:r>
            <a:r>
              <a:rPr lang="en-US" sz="2400" dirty="0">
                <a:latin typeface="Times New Roman" pitchFamily="18" charset="0"/>
                <a:cs typeface="Times New Roman" pitchFamily="18" charset="0"/>
              </a:rPr>
              <a:t>Manufacture precise, often delicate or complex metal </a:t>
            </a:r>
            <a:r>
              <a:rPr lang="en-US" sz="2400" dirty="0" smtClean="0">
                <a:latin typeface="Times New Roman" pitchFamily="18" charset="0"/>
                <a:cs typeface="Times New Roman" pitchFamily="18" charset="0"/>
              </a:rPr>
              <a:t>parts.</a:t>
            </a:r>
          </a:p>
          <a:p>
            <a:pPr marL="342900" indent="-342900" algn="just">
              <a:buFont typeface="Wingdings" pitchFamily="2" charset="2"/>
              <a:buChar char="v"/>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mold (mandrel) is often removed—the deposited metal becomes the product </a:t>
            </a:r>
            <a:r>
              <a:rPr lang="en-US" sz="2400" dirty="0" smtClean="0">
                <a:latin typeface="Times New Roman" pitchFamily="18" charset="0"/>
                <a:cs typeface="Times New Roman" pitchFamily="18" charset="0"/>
              </a:rPr>
              <a:t>itself.</a:t>
            </a:r>
          </a:p>
          <a:p>
            <a:pPr marL="342900" indent="-342900" algn="just">
              <a:buFont typeface="Wingdings" pitchFamily="2" charset="2"/>
              <a:buChar char="v"/>
            </a:pPr>
            <a:r>
              <a:rPr lang="en-US" sz="2400" dirty="0" smtClean="0">
                <a:latin typeface="Times New Roman" pitchFamily="18" charset="0"/>
                <a:cs typeface="Times New Roman" pitchFamily="18" charset="0"/>
              </a:rPr>
              <a:t>Deposit </a:t>
            </a:r>
            <a:r>
              <a:rPr lang="en-US" sz="2400" dirty="0">
                <a:latin typeface="Times New Roman" pitchFamily="18" charset="0"/>
                <a:cs typeface="Times New Roman" pitchFamily="18" charset="0"/>
              </a:rPr>
              <a:t>is thicker, often hundreds of microns to millimeters</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pic>
        <p:nvPicPr>
          <p:cNvPr id="8" name="Picture 12" descr="Electroforming - Wikipedia">
            <a:extLst>
              <a:ext uri="{FF2B5EF4-FFF2-40B4-BE49-F238E27FC236}">
                <a16:creationId xmlns:a16="http://schemas.microsoft.com/office/drawing/2014/main" xmlns="" id="{029E68DF-A678-D767-9BF0-ECF89A3ED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34" t="3751" r="1334" b="2499"/>
          <a:stretch>
            <a:fillRect/>
          </a:stretch>
        </p:blipFill>
        <p:spPr bwMode="auto">
          <a:xfrm>
            <a:off x="6188150" y="304799"/>
            <a:ext cx="6308650" cy="3958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97712" y="4419292"/>
            <a:ext cx="12199088" cy="1938992"/>
          </a:xfrm>
          <a:prstGeom prst="rect">
            <a:avLst/>
          </a:prstGeom>
        </p:spPr>
        <p:txBody>
          <a:bodyPr wrap="square">
            <a:spAutoFit/>
          </a:bodyPr>
          <a:lstStyle/>
          <a:p>
            <a:pPr marL="342900" indent="-342900">
              <a:buFont typeface="Wingdings" pitchFamily="2" charset="2"/>
              <a:buChar char="v"/>
            </a:pPr>
            <a:r>
              <a:rPr lang="en-US" sz="2400" dirty="0">
                <a:latin typeface="Times New Roman" pitchFamily="18" charset="0"/>
                <a:cs typeface="Times New Roman" pitchFamily="18" charset="0"/>
              </a:rPr>
              <a:t>Example: Making metal mesh filters, precise optical parts, or </a:t>
            </a:r>
            <a:r>
              <a:rPr lang="en-US" sz="2400" dirty="0" smtClean="0">
                <a:latin typeface="Times New Roman" pitchFamily="18" charset="0"/>
                <a:cs typeface="Times New Roman" pitchFamily="18" charset="0"/>
              </a:rPr>
              <a:t>micro machined </a:t>
            </a:r>
            <a:r>
              <a:rPr lang="en-US" sz="2400" dirty="0">
                <a:latin typeface="Times New Roman" pitchFamily="18" charset="0"/>
                <a:cs typeface="Times New Roman" pitchFamily="18" charset="0"/>
              </a:rPr>
              <a:t>components.</a:t>
            </a:r>
            <a:r>
              <a:rPr lang="en-US" sz="2400" b="1" dirty="0">
                <a:latin typeface="Times New Roman" pitchFamily="18" charset="0"/>
                <a:cs typeface="Times New Roman" pitchFamily="18" charset="0"/>
              </a:rPr>
              <a:t> </a:t>
            </a:r>
            <a:r>
              <a:rPr lang="en-US" sz="2400" b="1" dirty="0">
                <a:solidFill>
                  <a:srgbClr val="C00000"/>
                </a:solidFill>
                <a:latin typeface="Times New Roman" pitchFamily="18" charset="0"/>
                <a:cs typeface="Times New Roman" pitchFamily="18" charset="0"/>
              </a:rPr>
              <a:t>Process</a:t>
            </a:r>
            <a:r>
              <a:rPr lang="en-US" sz="2400" dirty="0">
                <a:solidFill>
                  <a:srgbClr val="C00000"/>
                </a:solidFill>
                <a:latin typeface="Times New Roman" pitchFamily="18" charset="0"/>
                <a:cs typeface="Times New Roman" pitchFamily="18" charset="0"/>
              </a:rPr>
              <a:t>:</a:t>
            </a:r>
          </a:p>
          <a:p>
            <a:pPr marL="914400" indent="-50800"/>
            <a:r>
              <a:rPr lang="en-US" sz="2400" dirty="0">
                <a:latin typeface="Times New Roman" pitchFamily="18" charset="0"/>
                <a:cs typeface="Times New Roman" pitchFamily="18" charset="0"/>
              </a:rPr>
              <a:t>Mandrel is the </a:t>
            </a:r>
            <a:r>
              <a:rPr lang="en-US" sz="2400" b="1" dirty="0">
                <a:latin typeface="Times New Roman" pitchFamily="18" charset="0"/>
                <a:cs typeface="Times New Roman" pitchFamily="18" charset="0"/>
              </a:rPr>
              <a:t>cathode</a:t>
            </a:r>
            <a:r>
              <a:rPr lang="en-US" sz="2400" dirty="0">
                <a:latin typeface="Times New Roman" pitchFamily="18" charset="0"/>
                <a:cs typeface="Times New Roman" pitchFamily="18" charset="0"/>
              </a:rPr>
              <a:t>.</a:t>
            </a:r>
          </a:p>
          <a:p>
            <a:pPr marL="914400" indent="-50800"/>
            <a:r>
              <a:rPr lang="en-US" sz="2400" dirty="0">
                <a:latin typeface="Times New Roman" pitchFamily="18" charset="0"/>
                <a:cs typeface="Times New Roman" pitchFamily="18" charset="0"/>
              </a:rPr>
              <a:t>Electrolyte contains metal ions.</a:t>
            </a:r>
          </a:p>
          <a:p>
            <a:pPr marL="914400" indent="-50800"/>
            <a:r>
              <a:rPr lang="en-US" sz="2400" dirty="0">
                <a:latin typeface="Times New Roman" pitchFamily="18" charset="0"/>
                <a:cs typeface="Times New Roman" pitchFamily="18" charset="0"/>
              </a:rPr>
              <a:t>After deposition, mandrel is removed (chemically, thermally, or mechanically).</a:t>
            </a:r>
          </a:p>
        </p:txBody>
      </p:sp>
    </p:spTree>
    <p:extLst>
      <p:ext uri="{BB962C8B-B14F-4D97-AF65-F5344CB8AC3E}">
        <p14:creationId xmlns:p14="http://schemas.microsoft.com/office/powerpoint/2010/main" val="24992863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1478CE5-B1E7-CCD4-E468-9A8987C0BE18}"/>
              </a:ext>
            </a:extLst>
          </p:cNvPr>
          <p:cNvSpPr txBox="1"/>
          <p:nvPr/>
        </p:nvSpPr>
        <p:spPr>
          <a:xfrm>
            <a:off x="265809" y="249482"/>
            <a:ext cx="6881965" cy="6496137"/>
          </a:xfrm>
          <a:prstGeom prst="rect">
            <a:avLst/>
          </a:prstGeom>
          <a:noFill/>
        </p:spPr>
        <p:txBody>
          <a:bodyPr wrap="square">
            <a:spAutoFit/>
          </a:bodyPr>
          <a:lstStyle/>
          <a:p>
            <a:pPr marL="0" marR="0" algn="just">
              <a:lnSpc>
                <a:spcPct val="107000"/>
              </a:lnSpc>
              <a:spcBef>
                <a:spcPts val="0"/>
              </a:spcBef>
              <a:spcAft>
                <a:spcPts val="800"/>
              </a:spcAft>
              <a:tabLst>
                <a:tab pos="457200" algn="l"/>
              </a:tabLst>
            </a:pPr>
            <a:r>
              <a:rPr lang="en-US" sz="28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6. Ceramic coating:</a:t>
            </a:r>
            <a:endParaRPr lang="en-US" sz="28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61975" marR="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dirty="0">
                <a:latin typeface="Times New Roman" pitchFamily="18" charset="0"/>
                <a:cs typeface="Times New Roman" pitchFamily="18" charset="0"/>
              </a:rPr>
              <a:t>Ceramic coating is a thin layer of inorganic material, typically containing ceramic compounds like silicon dioxide (SiO₂) or titanium dioxide (TiO₂), applied to surfaces to provide protection, durability, and performance </a:t>
            </a:r>
            <a:r>
              <a:rPr lang="en-US" sz="2400" dirty="0" smtClean="0">
                <a:latin typeface="Times New Roman" pitchFamily="18" charset="0"/>
                <a:cs typeface="Times New Roman" pitchFamily="18" charset="0"/>
              </a:rPr>
              <a:t>benefits.</a:t>
            </a:r>
          </a:p>
          <a:p>
            <a:pPr marL="561975" marR="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dirty="0" smtClean="0">
                <a:latin typeface="Times New Roman" pitchFamily="18" charset="0"/>
                <a:cs typeface="Times New Roman" pitchFamily="18" charset="0"/>
              </a:rPr>
              <a:t>It can </a:t>
            </a:r>
            <a:r>
              <a:rPr lang="en-US" sz="2400" dirty="0">
                <a:latin typeface="Times New Roman" pitchFamily="18" charset="0"/>
                <a:cs typeface="Times New Roman" pitchFamily="18" charset="0"/>
              </a:rPr>
              <a:t>be applied to metals, plastics, glass, or </a:t>
            </a:r>
            <a:r>
              <a:rPr lang="en-US" sz="2400" dirty="0" smtClean="0">
                <a:latin typeface="Times New Roman" pitchFamily="18" charset="0"/>
                <a:cs typeface="Times New Roman" pitchFamily="18" charset="0"/>
              </a:rPr>
              <a:t>paint.</a:t>
            </a:r>
          </a:p>
          <a:p>
            <a:pPr marL="561975" marR="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dirty="0" smtClean="0">
                <a:latin typeface="Times New Roman" pitchFamily="18" charset="0"/>
                <a:cs typeface="Times New Roman" pitchFamily="18" charset="0"/>
              </a:rPr>
              <a:t>Applied </a:t>
            </a:r>
            <a:r>
              <a:rPr lang="en-US" sz="2400" dirty="0">
                <a:latin typeface="Times New Roman" pitchFamily="18" charset="0"/>
                <a:cs typeface="Times New Roman" pitchFamily="18" charset="0"/>
              </a:rPr>
              <a:t>as a liquid or sprayed-on coating, then cured (air-dried or heat-treated) to form a hard, durable layer.</a:t>
            </a:r>
          </a:p>
          <a:p>
            <a:pPr marL="561975" marR="0" indent="-342900" algn="just">
              <a:lnSpc>
                <a:spcPct val="107000"/>
              </a:lnSpc>
              <a:spcBef>
                <a:spcPts val="0"/>
              </a:spcBef>
              <a:spcAft>
                <a:spcPts val="800"/>
              </a:spcAft>
              <a:buClr>
                <a:srgbClr val="7030A0"/>
              </a:buClr>
              <a:buFont typeface="Wingdings" panose="05000000000000000000" pitchFamily="2" charset="2"/>
              <a:buChar char="v"/>
              <a:tabLst>
                <a:tab pos="457200" algn="l"/>
              </a:tabLst>
            </a:pPr>
            <a:r>
              <a:rPr lang="en-US" sz="2400" dirty="0">
                <a:latin typeface="Times New Roman" pitchFamily="18" charset="0"/>
                <a:cs typeface="Times New Roman" pitchFamily="18" charset="0"/>
              </a:rPr>
              <a:t>Ceramic coating is a tough, protective layer that shields surfaces from heat, chemicals, corrosion, and wear, widely used in industries from automotive to aerospace</a:t>
            </a:r>
            <a:r>
              <a:rPr lang="en-US" sz="2400" dirty="0" smtClean="0">
                <a:latin typeface="Times New Roman" pitchFamily="18" charset="0"/>
                <a:cs typeface="Times New Roman" pitchFamily="18" charset="0"/>
              </a:rPr>
              <a:t>.</a:t>
            </a:r>
          </a:p>
        </p:txBody>
      </p:sp>
      <p:pic>
        <p:nvPicPr>
          <p:cNvPr id="4" name="Picture 2" descr="4 Benefits of a Ceramic Coating | YourMechanic Advice">
            <a:extLst>
              <a:ext uri="{FF2B5EF4-FFF2-40B4-BE49-F238E27FC236}">
                <a16:creationId xmlns:a16="http://schemas.microsoft.com/office/drawing/2014/main" xmlns="" id="{7B5922C7-B0A1-60DB-C19B-AA8F08F5F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195" t="4356" r="5746" b="1270"/>
          <a:stretch>
            <a:fillRect/>
          </a:stretch>
        </p:blipFill>
        <p:spPr bwMode="auto">
          <a:xfrm>
            <a:off x="7298941" y="834512"/>
            <a:ext cx="5375073" cy="5308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40457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647144C-8070-2149-24DB-6A8BA30435AF}"/>
              </a:ext>
            </a:extLst>
          </p:cNvPr>
          <p:cNvSpPr txBox="1"/>
          <p:nvPr/>
        </p:nvSpPr>
        <p:spPr>
          <a:xfrm>
            <a:off x="175052" y="215021"/>
            <a:ext cx="8325003" cy="6275244"/>
          </a:xfrm>
          <a:prstGeom prst="rect">
            <a:avLst/>
          </a:prstGeom>
          <a:noFill/>
        </p:spPr>
        <p:txBody>
          <a:bodyPr wrap="square">
            <a:spAutoFit/>
          </a:bodyPr>
          <a:lstStyle/>
          <a:p>
            <a:pPr marL="0" marR="0" algn="just">
              <a:lnSpc>
                <a:spcPct val="107000"/>
              </a:lnSpc>
              <a:spcBef>
                <a:spcPts val="0"/>
              </a:spcBef>
              <a:spcAft>
                <a:spcPts val="800"/>
              </a:spcAft>
            </a:pPr>
            <a:r>
              <a:rPr lang="en-US" sz="2400" b="1" kern="100" dirty="0">
                <a:solidFill>
                  <a:srgbClr val="C00000"/>
                </a:solidFill>
                <a:effectLst/>
                <a:latin typeface="Times New Roman" pitchFamily="18" charset="0"/>
                <a:ea typeface="Calibri" panose="020F0502020204030204" pitchFamily="34" charset="0"/>
                <a:cs typeface="Times New Roman" panose="02020603050405020304" pitchFamily="18" charset="0"/>
              </a:rPr>
              <a:t>7.Diamond coating:</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dirty="0">
                <a:latin typeface="Times New Roman" pitchFamily="18" charset="0"/>
                <a:cs typeface="Times New Roman" pitchFamily="18" charset="0"/>
              </a:rPr>
              <a:t>Diamond coating is a thin layer of diamond or diamond-like material applied to a surface to significantly improve hardness, wear resistance, thermal conductivity, and chemical </a:t>
            </a:r>
            <a:r>
              <a:rPr lang="en-US" sz="2400" dirty="0" smtClean="0">
                <a:latin typeface="Times New Roman" pitchFamily="18" charset="0"/>
                <a:cs typeface="Times New Roman" pitchFamily="18" charset="0"/>
              </a:rPr>
              <a:t>stability.</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b="1" dirty="0" smtClean="0">
                <a:solidFill>
                  <a:srgbClr val="002060"/>
                </a:solidFill>
                <a:latin typeface="Times New Roman" pitchFamily="18" charset="0"/>
                <a:cs typeface="Times New Roman" pitchFamily="18" charset="0"/>
              </a:rPr>
              <a:t>The </a:t>
            </a:r>
            <a:r>
              <a:rPr lang="en-US" sz="2400" b="1" dirty="0">
                <a:solidFill>
                  <a:srgbClr val="002060"/>
                </a:solidFill>
                <a:latin typeface="Times New Roman" pitchFamily="18" charset="0"/>
                <a:cs typeface="Times New Roman" pitchFamily="18" charset="0"/>
              </a:rPr>
              <a:t>coating is typically made of:</a:t>
            </a:r>
          </a:p>
          <a:p>
            <a:pPr marL="800100" lvl="1" indent="-342900" algn="just">
              <a:buFont typeface="Arial" pitchFamily="34" charset="0"/>
              <a:buChar char="•"/>
            </a:pPr>
            <a:r>
              <a:rPr lang="en-US" sz="2400" dirty="0">
                <a:latin typeface="Times New Roman" pitchFamily="18" charset="0"/>
                <a:cs typeface="Times New Roman" pitchFamily="18" charset="0"/>
              </a:rPr>
              <a:t>Crystalline Diamond (true diamond structure</a:t>
            </a:r>
            <a:r>
              <a:rPr lang="en-US" sz="2400" dirty="0" smtClean="0">
                <a:latin typeface="Times New Roman" pitchFamily="18" charset="0"/>
                <a:cs typeface="Times New Roman" pitchFamily="18" charset="0"/>
              </a:rPr>
              <a:t>).</a:t>
            </a:r>
          </a:p>
          <a:p>
            <a:pPr marL="800100" lvl="1" indent="-342900" algn="just">
              <a:buFont typeface="Arial" pitchFamily="34" charset="0"/>
              <a:buChar char="•"/>
            </a:pPr>
            <a:r>
              <a:rPr lang="en-US" sz="2400" dirty="0" smtClean="0">
                <a:latin typeface="Times New Roman" pitchFamily="18" charset="0"/>
                <a:cs typeface="Times New Roman" pitchFamily="18" charset="0"/>
              </a:rPr>
              <a:t>Diamond-Like </a:t>
            </a:r>
            <a:r>
              <a:rPr lang="en-US" sz="2400" dirty="0">
                <a:latin typeface="Times New Roman" pitchFamily="18" charset="0"/>
                <a:cs typeface="Times New Roman" pitchFamily="18" charset="0"/>
              </a:rPr>
              <a:t>Carbon (</a:t>
            </a:r>
            <a:r>
              <a:rPr lang="en-US" sz="2400" dirty="0" smtClean="0">
                <a:latin typeface="Times New Roman" pitchFamily="18" charset="0"/>
                <a:cs typeface="Times New Roman" pitchFamily="18" charset="0"/>
              </a:rPr>
              <a:t>DLC) amorphous carbon with </a:t>
            </a:r>
            <a:r>
              <a:rPr lang="en-US" sz="2400" dirty="0">
                <a:latin typeface="Times New Roman" pitchFamily="18" charset="0"/>
                <a:cs typeface="Times New Roman" pitchFamily="18" charset="0"/>
              </a:rPr>
              <a:t>properties similar to </a:t>
            </a:r>
            <a:r>
              <a:rPr lang="en-US" sz="2400" dirty="0" smtClean="0">
                <a:latin typeface="Times New Roman" pitchFamily="18" charset="0"/>
                <a:cs typeface="Times New Roman" pitchFamily="18" charset="0"/>
              </a:rPr>
              <a:t>diamond.</a:t>
            </a:r>
            <a:endParaRPr lang="en-US" sz="2400" dirty="0">
              <a:latin typeface="Times New Roman" pitchFamily="18" charset="0"/>
              <a:cs typeface="Times New Roman" pitchFamily="18" charset="0"/>
            </a:endParaRPr>
          </a:p>
          <a:p>
            <a:pPr marL="342900" indent="-342900" algn="just">
              <a:buFont typeface="Wingdings" pitchFamily="2" charset="2"/>
              <a:buChar char="v"/>
            </a:pPr>
            <a:r>
              <a:rPr lang="en-US" sz="2400" b="1" dirty="0">
                <a:solidFill>
                  <a:srgbClr val="002060"/>
                </a:solidFill>
                <a:latin typeface="Times New Roman" pitchFamily="18" charset="0"/>
                <a:cs typeface="Times New Roman" pitchFamily="18" charset="0"/>
              </a:rPr>
              <a:t>These coatings are applied using advanced processes like:</a:t>
            </a:r>
          </a:p>
          <a:p>
            <a:pPr marL="800100" lvl="1" indent="-342900" algn="just">
              <a:buFont typeface="Arial" pitchFamily="34" charset="0"/>
              <a:buChar char="•"/>
            </a:pPr>
            <a:r>
              <a:rPr lang="en-US" sz="2400" dirty="0">
                <a:latin typeface="Times New Roman" pitchFamily="18" charset="0"/>
                <a:cs typeface="Times New Roman" pitchFamily="18" charset="0"/>
              </a:rPr>
              <a:t>Chemical Vapor </a:t>
            </a:r>
            <a:r>
              <a:rPr lang="en-US" sz="2400" dirty="0" smtClean="0">
                <a:latin typeface="Times New Roman" pitchFamily="18" charset="0"/>
                <a:cs typeface="Times New Roman" pitchFamily="18" charset="0"/>
              </a:rPr>
              <a:t>Deposition: for </a:t>
            </a:r>
            <a:r>
              <a:rPr lang="en-US" sz="2400" dirty="0">
                <a:latin typeface="Times New Roman" pitchFamily="18" charset="0"/>
                <a:cs typeface="Times New Roman" pitchFamily="18" charset="0"/>
              </a:rPr>
              <a:t>real diamond </a:t>
            </a:r>
            <a:r>
              <a:rPr lang="en-US" sz="2400" dirty="0" smtClean="0">
                <a:latin typeface="Times New Roman" pitchFamily="18" charset="0"/>
                <a:cs typeface="Times New Roman" pitchFamily="18" charset="0"/>
              </a:rPr>
              <a:t>coatings.</a:t>
            </a:r>
          </a:p>
          <a:p>
            <a:pPr marL="800100" lvl="1" indent="-342900" algn="just">
              <a:buFont typeface="Arial" pitchFamily="34" charset="0"/>
              <a:buChar char="•"/>
            </a:pPr>
            <a:r>
              <a:rPr lang="en-US" sz="2400" dirty="0" smtClean="0">
                <a:latin typeface="Times New Roman" pitchFamily="18" charset="0"/>
                <a:cs typeface="Times New Roman" pitchFamily="18" charset="0"/>
              </a:rPr>
              <a:t>Physical </a:t>
            </a:r>
            <a:r>
              <a:rPr lang="en-US" sz="2400" dirty="0">
                <a:latin typeface="Times New Roman" pitchFamily="18" charset="0"/>
                <a:cs typeface="Times New Roman" pitchFamily="18" charset="0"/>
              </a:rPr>
              <a:t>Vapor </a:t>
            </a:r>
            <a:r>
              <a:rPr lang="en-US" sz="2400" dirty="0" smtClean="0">
                <a:latin typeface="Times New Roman" pitchFamily="18" charset="0"/>
                <a:cs typeface="Times New Roman" pitchFamily="18" charset="0"/>
              </a:rPr>
              <a:t>Deposition: often </a:t>
            </a:r>
            <a:r>
              <a:rPr lang="en-US" sz="2400" dirty="0">
                <a:latin typeface="Times New Roman" pitchFamily="18" charset="0"/>
                <a:cs typeface="Times New Roman" pitchFamily="18" charset="0"/>
              </a:rPr>
              <a:t>used for DLC films.</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This coating brings </a:t>
            </a:r>
            <a:r>
              <a:rPr lang="en-US" sz="2400" dirty="0">
                <a:latin typeface="Times New Roman" pitchFamily="18" charset="0"/>
                <a:cs typeface="Times New Roman" pitchFamily="18" charset="0"/>
              </a:rPr>
              <a:t>the super-hard, durable, and chemically resistant properties of diamond to </a:t>
            </a:r>
            <a:r>
              <a:rPr lang="en-US" sz="2400" dirty="0" smtClean="0">
                <a:latin typeface="Times New Roman" pitchFamily="18" charset="0"/>
                <a:cs typeface="Times New Roman" pitchFamily="18" charset="0"/>
              </a:rPr>
              <a:t>tools and components.</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Ex: cutting </a:t>
            </a:r>
            <a:r>
              <a:rPr lang="en-US" sz="2400" dirty="0">
                <a:latin typeface="Times New Roman" pitchFamily="18" charset="0"/>
                <a:cs typeface="Times New Roman" pitchFamily="18" charset="0"/>
              </a:rPr>
              <a:t>tools, heat spreaders, Automotive, medical, </a:t>
            </a:r>
            <a:r>
              <a:rPr lang="en-US" sz="2400" dirty="0" smtClean="0">
                <a:latin typeface="Times New Roman" pitchFamily="18" charset="0"/>
                <a:cs typeface="Times New Roman" pitchFamily="18" charset="0"/>
              </a:rPr>
              <a:t>electronics.</a:t>
            </a:r>
            <a:endParaRPr lang="en-US" sz="2400" dirty="0">
              <a:latin typeface="Times New Roman" pitchFamily="18" charset="0"/>
              <a:cs typeface="Times New Roman" pitchFamily="18" charset="0"/>
            </a:endParaRPr>
          </a:p>
        </p:txBody>
      </p:sp>
      <p:pic>
        <p:nvPicPr>
          <p:cNvPr id="11266" name="Picture 2" descr="Diamond Coating">
            <a:extLst>
              <a:ext uri="{FF2B5EF4-FFF2-40B4-BE49-F238E27FC236}">
                <a16:creationId xmlns:a16="http://schemas.microsoft.com/office/drawing/2014/main" xmlns="" id="{42490638-71DC-C1A3-D65A-953FB6322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8845" y="858971"/>
            <a:ext cx="3994881" cy="5451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6794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2B0EBA2-8C69-D604-904D-EE30F31AC675}"/>
              </a:ext>
            </a:extLst>
          </p:cNvPr>
          <p:cNvSpPr txBox="1"/>
          <p:nvPr/>
        </p:nvSpPr>
        <p:spPr>
          <a:xfrm>
            <a:off x="206062" y="210474"/>
            <a:ext cx="6503831" cy="6327694"/>
          </a:xfrm>
          <a:prstGeom prst="rect">
            <a:avLst/>
          </a:prstGeom>
          <a:noFill/>
        </p:spPr>
        <p:txBody>
          <a:bodyPr wrap="square">
            <a:spAutoFit/>
          </a:bodyPr>
          <a:lstStyle/>
          <a:p>
            <a:pPr marL="0" marR="0" algn="just">
              <a:lnSpc>
                <a:spcPct val="107000"/>
              </a:lnSpc>
              <a:spcBef>
                <a:spcPts val="0"/>
              </a:spcBef>
              <a:spcAft>
                <a:spcPts val="800"/>
              </a:spcAft>
              <a:tabLst>
                <a:tab pos="457200" algn="l"/>
              </a:tabLst>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8. Thermal spraying</a:t>
            </a:r>
            <a:r>
              <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indent="-342900" algn="just">
              <a:lnSpc>
                <a:spcPct val="107000"/>
              </a:lnSpc>
              <a:spcBef>
                <a:spcPts val="0"/>
              </a:spcBef>
              <a:spcAft>
                <a:spcPts val="800"/>
              </a:spcAft>
              <a:buClr>
                <a:srgbClr val="C00000"/>
              </a:buClr>
              <a:buFont typeface="Wingdings" panose="05000000000000000000" pitchFamily="2" charset="2"/>
              <a:buChar char="v"/>
              <a:tabLst>
                <a:tab pos="457200" algn="l"/>
              </a:tabLst>
            </a:pPr>
            <a:r>
              <a:rPr lang="en-US" sz="2400" dirty="0">
                <a:latin typeface="Times New Roman" pitchFamily="18" charset="0"/>
                <a:cs typeface="Times New Roman" pitchFamily="18" charset="0"/>
              </a:rPr>
              <a:t>Thermal spraying is a surface coating process where molten or semi-molten materials are sprayed onto a surface to form a protective or functional </a:t>
            </a:r>
            <a:r>
              <a:rPr lang="en-US" sz="2400" dirty="0" smtClean="0">
                <a:latin typeface="Times New Roman" pitchFamily="18" charset="0"/>
                <a:cs typeface="Times New Roman" pitchFamily="18" charset="0"/>
              </a:rPr>
              <a:t>coating</a:t>
            </a:r>
          </a:p>
          <a:p>
            <a:pPr marL="342900" marR="0" indent="-342900" algn="just">
              <a:lnSpc>
                <a:spcPct val="107000"/>
              </a:lnSpc>
              <a:spcBef>
                <a:spcPts val="0"/>
              </a:spcBef>
              <a:spcAft>
                <a:spcPts val="800"/>
              </a:spcAft>
              <a:buClr>
                <a:srgbClr val="C00000"/>
              </a:buClr>
              <a:buFont typeface="Wingdings" panose="05000000000000000000" pitchFamily="2" charset="2"/>
              <a:buChar char="v"/>
              <a:tabLst>
                <a:tab pos="457200" algn="l"/>
              </a:tabLst>
            </a:pPr>
            <a:r>
              <a:rPr lang="en-US" sz="2400" dirty="0">
                <a:latin typeface="Times New Roman" pitchFamily="18" charset="0"/>
                <a:cs typeface="Times New Roman" pitchFamily="18" charset="0"/>
              </a:rPr>
              <a:t>In thermal </a:t>
            </a:r>
            <a:r>
              <a:rPr lang="en-US" sz="2400" dirty="0" smtClean="0">
                <a:latin typeface="Times New Roman" pitchFamily="18" charset="0"/>
                <a:cs typeface="Times New Roman" pitchFamily="18" charset="0"/>
              </a:rPr>
              <a:t>spraying, material </a:t>
            </a:r>
            <a:r>
              <a:rPr lang="en-US" sz="2400" dirty="0">
                <a:latin typeface="Times New Roman" pitchFamily="18" charset="0"/>
                <a:cs typeface="Times New Roman" pitchFamily="18" charset="0"/>
              </a:rPr>
              <a:t>(usually a powder or wire) is heated using a high-temperature energy source (like a flame, electric arc, or plasma), then propelled at high speed onto a prepared surface. The particles flatten and solidify, forming a dense, well-adhered </a:t>
            </a:r>
            <a:r>
              <a:rPr lang="en-US" sz="2400" dirty="0" smtClean="0">
                <a:latin typeface="Times New Roman" pitchFamily="18" charset="0"/>
                <a:cs typeface="Times New Roman" pitchFamily="18" charset="0"/>
              </a:rPr>
              <a:t>coating.</a:t>
            </a:r>
          </a:p>
          <a:p>
            <a:pPr marL="342900" marR="0" indent="-342900" algn="just">
              <a:lnSpc>
                <a:spcPct val="107000"/>
              </a:lnSpc>
              <a:spcBef>
                <a:spcPts val="0"/>
              </a:spcBef>
              <a:spcAft>
                <a:spcPts val="800"/>
              </a:spcAft>
              <a:buClr>
                <a:srgbClr val="C00000"/>
              </a:buClr>
              <a:buFont typeface="Wingdings" panose="05000000000000000000" pitchFamily="2" charset="2"/>
              <a:buChar char="v"/>
              <a:tabLst>
                <a:tab pos="457200" algn="l"/>
              </a:tabLst>
            </a:pPr>
            <a:r>
              <a:rPr lang="en-US" sz="2400" b="1" dirty="0" smtClean="0">
                <a:solidFill>
                  <a:srgbClr val="002060"/>
                </a:solidFill>
                <a:latin typeface="Times New Roman" pitchFamily="18" charset="0"/>
                <a:cs typeface="Times New Roman" pitchFamily="18" charset="0"/>
              </a:rPr>
              <a:t>Main Benefits: </a:t>
            </a:r>
            <a:r>
              <a:rPr lang="en-US" sz="2400" dirty="0" smtClean="0">
                <a:latin typeface="Times New Roman" pitchFamily="18" charset="0"/>
                <a:cs typeface="Times New Roman" pitchFamily="18" charset="0"/>
              </a:rPr>
              <a:t>Wear </a:t>
            </a:r>
            <a:r>
              <a:rPr lang="en-US" sz="2400" dirty="0">
                <a:latin typeface="Times New Roman" pitchFamily="18" charset="0"/>
                <a:cs typeface="Times New Roman" pitchFamily="18" charset="0"/>
              </a:rPr>
              <a:t>resistance (abrasion, erosion</a:t>
            </a:r>
            <a:r>
              <a:rPr lang="en-US" sz="2400" dirty="0" smtClean="0">
                <a:latin typeface="Times New Roman" pitchFamily="18" charset="0"/>
                <a:cs typeface="Times New Roman" pitchFamily="18" charset="0"/>
              </a:rPr>
              <a:t>), Corrosion resistance, Thermal </a:t>
            </a:r>
            <a:r>
              <a:rPr lang="en-US" sz="2400" dirty="0">
                <a:latin typeface="Times New Roman" pitchFamily="18" charset="0"/>
                <a:cs typeface="Times New Roman" pitchFamily="18" charset="0"/>
              </a:rPr>
              <a:t>insulation (or conductivity</a:t>
            </a:r>
            <a:r>
              <a:rPr lang="en-US" sz="2400" dirty="0" smtClean="0">
                <a:latin typeface="Times New Roman" pitchFamily="18" charset="0"/>
                <a:cs typeface="Times New Roman" pitchFamily="18" charset="0"/>
              </a:rPr>
              <a:t>), Electrical </a:t>
            </a:r>
            <a:r>
              <a:rPr lang="en-US" sz="2400" dirty="0">
                <a:latin typeface="Times New Roman" pitchFamily="18" charset="0"/>
                <a:cs typeface="Times New Roman" pitchFamily="18" charset="0"/>
              </a:rPr>
              <a:t>insulation or </a:t>
            </a:r>
            <a:r>
              <a:rPr lang="en-US" sz="2400" dirty="0" smtClean="0">
                <a:latin typeface="Times New Roman" pitchFamily="18" charset="0"/>
                <a:cs typeface="Times New Roman" pitchFamily="18" charset="0"/>
              </a:rPr>
              <a:t>conductivity and  Repair </a:t>
            </a:r>
            <a:r>
              <a:rPr lang="en-US" sz="2400" dirty="0">
                <a:latin typeface="Times New Roman" pitchFamily="18" charset="0"/>
                <a:cs typeface="Times New Roman" pitchFamily="18" charset="0"/>
              </a:rPr>
              <a:t>of worn </a:t>
            </a:r>
            <a:r>
              <a:rPr lang="en-US" sz="2400" dirty="0" smtClean="0">
                <a:latin typeface="Times New Roman" pitchFamily="18" charset="0"/>
                <a:cs typeface="Times New Roman" pitchFamily="18" charset="0"/>
              </a:rPr>
              <a:t>components</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2" descr="Thermal Spray Coatings | Taskmaster Inc">
            <a:extLst>
              <a:ext uri="{FF2B5EF4-FFF2-40B4-BE49-F238E27FC236}">
                <a16:creationId xmlns:a16="http://schemas.microsoft.com/office/drawing/2014/main" xmlns="" id="{58C3CF71-8A55-1F5C-6B36-12CC8061A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5955" y="1117611"/>
            <a:ext cx="5554013" cy="5064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79548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2DECAD8-0461-F7A3-5F8E-C78D980691DC}"/>
              </a:ext>
            </a:extLst>
          </p:cNvPr>
          <p:cNvSpPr txBox="1"/>
          <p:nvPr/>
        </p:nvSpPr>
        <p:spPr>
          <a:xfrm>
            <a:off x="414670" y="687698"/>
            <a:ext cx="12078586" cy="6126292"/>
          </a:xfrm>
          <a:prstGeom prst="rect">
            <a:avLst/>
          </a:prstGeom>
          <a:noFill/>
        </p:spPr>
        <p:txBody>
          <a:bodyPr wrap="square">
            <a:spAutoFit/>
          </a:bodyPr>
          <a:lstStyle/>
          <a:p>
            <a:pPr marL="1776413" lvl="7" indent="-514350" algn="just">
              <a:lnSpc>
                <a:spcPct val="107000"/>
              </a:lnSpc>
              <a:spcAft>
                <a:spcPts val="800"/>
              </a:spcAft>
              <a:buFont typeface="+mj-lt"/>
              <a:buAutoNum type="romanU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Dry or Chemical Corrosion</a:t>
            </a:r>
          </a:p>
          <a:p>
            <a:pPr marL="1776413" lvl="7" indent="-514350" algn="just">
              <a:lnSpc>
                <a:spcPct val="107000"/>
              </a:lnSpc>
              <a:spcAft>
                <a:spcPts val="800"/>
              </a:spcAft>
              <a:buFont typeface="+mj-lt"/>
              <a:buAutoNum type="romanU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Wet or Electrochemical Corrosion</a:t>
            </a:r>
          </a:p>
          <a:p>
            <a:pPr marL="514350" marR="0" indent="-514350" algn="just">
              <a:lnSpc>
                <a:spcPct val="107000"/>
              </a:lnSpc>
              <a:spcBef>
                <a:spcPts val="0"/>
              </a:spcBef>
              <a:spcAft>
                <a:spcPts val="800"/>
              </a:spcAft>
              <a:buFont typeface="+mj-lt"/>
              <a:buAutoNum type="romanUcPeriod"/>
            </a:pPr>
            <a:r>
              <a:rPr lang="en-US" sz="24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Dry or Chemical corrosion: </a:t>
            </a:r>
            <a:endParaRPr lang="en-US" sz="24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It occurs in dry condition in the absence of moisture and liquid electrolyte.</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This type of corrosion is due to the direct chemical attack of metal surfaces by the atmospheric gasses present in the environment.</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In this homogeneous and heterogeneous metallic surface gets corroded.</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It is a slow process and adopts adsorption mechanism.</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Corrosion products accumulate at the place of corrosion</a:t>
            </a:r>
          </a:p>
          <a:p>
            <a:pPr marL="0" marR="0" algn="just">
              <a:lnSpc>
                <a:spcPct val="107000"/>
              </a:lnSpc>
              <a:spcBef>
                <a:spcPts val="0"/>
              </a:spcBef>
              <a:spcAft>
                <a:spcPts val="800"/>
              </a:spcAft>
            </a:pPr>
            <a:r>
              <a:rPr lang="en-US" sz="24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Types of Dry or Chemical corrosion: </a:t>
            </a:r>
          </a:p>
          <a:p>
            <a:pPr marL="1257300" lvl="2" indent="-342900" algn="just">
              <a:lnSpc>
                <a:spcPct val="107000"/>
              </a:lnSpc>
              <a:buFont typeface="+mj-lt"/>
              <a:buAutoNum type="alphaU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Corrosion by Oxygen or Oxidation corrosion</a:t>
            </a:r>
          </a:p>
          <a:p>
            <a:pPr marL="1257300" lvl="2" indent="-342900" algn="just">
              <a:lnSpc>
                <a:spcPct val="107000"/>
              </a:lnSpc>
              <a:buFont typeface="+mj-lt"/>
              <a:buAutoNum type="alphaU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Corrosion by Other gasses</a:t>
            </a:r>
          </a:p>
          <a:p>
            <a:pPr marL="1257300" lvl="2" indent="-342900" algn="just">
              <a:lnSpc>
                <a:spcPct val="107000"/>
              </a:lnSpc>
              <a:spcAft>
                <a:spcPts val="800"/>
              </a:spcAft>
              <a:buFont typeface="+mj-lt"/>
              <a:buAutoNum type="alphaUcPeriod"/>
            </a:pP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Liquid Metal Corrosion</a:t>
            </a:r>
          </a:p>
        </p:txBody>
      </p:sp>
      <p:sp>
        <p:nvSpPr>
          <p:cNvPr id="5" name="TextBox 4">
            <a:extLst>
              <a:ext uri="{FF2B5EF4-FFF2-40B4-BE49-F238E27FC236}">
                <a16:creationId xmlns:a16="http://schemas.microsoft.com/office/drawing/2014/main" xmlns="" id="{B86E3C00-305F-9390-D410-29094D28C822}"/>
              </a:ext>
            </a:extLst>
          </p:cNvPr>
          <p:cNvSpPr txBox="1"/>
          <p:nvPr/>
        </p:nvSpPr>
        <p:spPr>
          <a:xfrm>
            <a:off x="2317900" y="155853"/>
            <a:ext cx="8218967" cy="583750"/>
          </a:xfrm>
          <a:prstGeom prst="rect">
            <a:avLst/>
          </a:prstGeom>
          <a:noFill/>
        </p:spPr>
        <p:txBody>
          <a:bodyPr wrap="square">
            <a:spAutoFit/>
          </a:bodyPr>
          <a:lstStyle/>
          <a:p>
            <a:pPr marL="0" marR="0" algn="just">
              <a:lnSpc>
                <a:spcPct val="107000"/>
              </a:lnSpc>
              <a:spcBef>
                <a:spcPts val="0"/>
              </a:spcBef>
              <a:spcAft>
                <a:spcPts val="800"/>
              </a:spcAft>
            </a:pPr>
            <a:r>
              <a:rPr lang="en-US" sz="32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Types of Corrosion (or) Theories of corrosion </a:t>
            </a:r>
            <a:endParaRPr lang="en-US" sz="32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871526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F2B4408-5C37-009C-4CEB-382C80707309}"/>
              </a:ext>
            </a:extLst>
          </p:cNvPr>
          <p:cNvSpPr txBox="1"/>
          <p:nvPr/>
        </p:nvSpPr>
        <p:spPr>
          <a:xfrm>
            <a:off x="231818" y="569799"/>
            <a:ext cx="7482625" cy="5244769"/>
          </a:xfrm>
          <a:prstGeom prst="rect">
            <a:avLst/>
          </a:prstGeom>
          <a:noFill/>
        </p:spPr>
        <p:txBody>
          <a:bodyPr wrap="square">
            <a:spAutoFit/>
          </a:bodyPr>
          <a:lstStyle/>
          <a:p>
            <a:pPr marL="0" marR="0" algn="just">
              <a:lnSpc>
                <a:spcPct val="107000"/>
              </a:lnSpc>
              <a:spcBef>
                <a:spcPts val="0"/>
              </a:spcBef>
              <a:spcAft>
                <a:spcPts val="800"/>
              </a:spcAft>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9. Vapour deposition</a:t>
            </a:r>
            <a:r>
              <a:rPr lang="en-US" sz="2400" b="1" kern="100" dirty="0" smtClean="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This is </a:t>
            </a:r>
            <a:r>
              <a:rPr lang="en-US" sz="2400" dirty="0">
                <a:latin typeface="Times New Roman" pitchFamily="18" charset="0"/>
                <a:cs typeface="Times New Roman" pitchFamily="18" charset="0"/>
              </a:rPr>
              <a:t>a thin film coating process in which a material is converted into a vapor phase and then condensed onto a solid surface, forming a very thin, uniform </a:t>
            </a:r>
            <a:r>
              <a:rPr lang="en-US" sz="2400" dirty="0" smtClean="0">
                <a:latin typeface="Times New Roman" pitchFamily="18" charset="0"/>
                <a:cs typeface="Times New Roman" pitchFamily="18" charset="0"/>
              </a:rPr>
              <a:t>coating.</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It’s </a:t>
            </a:r>
            <a:r>
              <a:rPr lang="en-US" sz="2400" dirty="0">
                <a:latin typeface="Times New Roman" pitchFamily="18" charset="0"/>
                <a:cs typeface="Times New Roman" pitchFamily="18" charset="0"/>
              </a:rPr>
              <a:t>widely used in electronics, optics, aerospace, and medical devices to </a:t>
            </a:r>
            <a:r>
              <a:rPr lang="en-US" sz="2400" dirty="0" smtClean="0">
                <a:latin typeface="Times New Roman" pitchFamily="18" charset="0"/>
                <a:cs typeface="Times New Roman" pitchFamily="18" charset="0"/>
              </a:rPr>
              <a:t>deposit Metals (gold</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titanium) Ceramics (TiN</a:t>
            </a:r>
            <a:r>
              <a:rPr lang="en-US" sz="2400" dirty="0">
                <a:latin typeface="Times New Roman" pitchFamily="18" charset="0"/>
                <a:cs typeface="Times New Roman" pitchFamily="18" charset="0"/>
              </a:rPr>
              <a:t>, SiO₂</a:t>
            </a:r>
            <a:r>
              <a:rPr lang="en-US" sz="2400" dirty="0" smtClean="0">
                <a:latin typeface="Times New Roman" pitchFamily="18" charset="0"/>
                <a:cs typeface="Times New Roman" pitchFamily="18" charset="0"/>
              </a:rPr>
              <a:t>), Polymers.</a:t>
            </a:r>
          </a:p>
          <a:p>
            <a:pPr marL="342900" indent="-342900" algn="just">
              <a:lnSpc>
                <a:spcPct val="107000"/>
              </a:lnSpc>
              <a:spcAft>
                <a:spcPts val="800"/>
              </a:spcAft>
              <a:buClr>
                <a:srgbClr val="7030A0"/>
              </a:buClr>
              <a:buFont typeface="Wingdings" panose="05000000000000000000" pitchFamily="2" charset="2"/>
              <a:buChar char="v"/>
            </a:pPr>
            <a:r>
              <a:rPr lang="en-US" sz="2400" dirty="0">
                <a:latin typeface="Times New Roman" pitchFamily="18" charset="0"/>
                <a:cs typeface="Times New Roman" pitchFamily="18" charset="0"/>
              </a:rPr>
              <a:t>Vapour deposition is a precise method for applying extremely thin, high-performance coatings to surfaces—used heavily in advanced </a:t>
            </a:r>
            <a:r>
              <a:rPr lang="en-US" sz="2400" dirty="0" smtClean="0">
                <a:latin typeface="Times New Roman" pitchFamily="18" charset="0"/>
                <a:cs typeface="Times New Roman" pitchFamily="18" charset="0"/>
              </a:rPr>
              <a:t>manufacturing.</a:t>
            </a:r>
          </a:p>
          <a:p>
            <a:pPr marL="342900" indent="-342900" algn="just">
              <a:lnSpc>
                <a:spcPct val="107000"/>
              </a:lnSpc>
              <a:spcAft>
                <a:spcPts val="800"/>
              </a:spcAft>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Applications: Microchips </a:t>
            </a:r>
            <a:r>
              <a:rPr lang="en-US" sz="2400" dirty="0">
                <a:latin typeface="Times New Roman" pitchFamily="18" charset="0"/>
                <a:cs typeface="Times New Roman" pitchFamily="18" charset="0"/>
              </a:rPr>
              <a:t>&amp; </a:t>
            </a:r>
            <a:r>
              <a:rPr lang="en-US" sz="2400" dirty="0" smtClean="0">
                <a:latin typeface="Times New Roman" pitchFamily="18" charset="0"/>
                <a:cs typeface="Times New Roman" pitchFamily="18" charset="0"/>
              </a:rPr>
              <a:t>semiconductors, Cutting </a:t>
            </a:r>
            <a:r>
              <a:rPr lang="en-US" sz="2400" dirty="0">
                <a:latin typeface="Times New Roman" pitchFamily="18" charset="0"/>
                <a:cs typeface="Times New Roman" pitchFamily="18" charset="0"/>
              </a:rPr>
              <a:t>tools </a:t>
            </a:r>
            <a:r>
              <a:rPr lang="en-US" sz="2400" dirty="0" smtClean="0">
                <a:latin typeface="Times New Roman" pitchFamily="18" charset="0"/>
                <a:cs typeface="Times New Roman" pitchFamily="18" charset="0"/>
              </a:rPr>
              <a:t>, Solar panels, Optical lenses, Medical implants.</a:t>
            </a:r>
            <a:endParaRPr lang="en-US" sz="2400" dirty="0">
              <a:latin typeface="Times New Roman" pitchFamily="18" charset="0"/>
              <a:cs typeface="Times New Roman" pitchFamily="18" charset="0"/>
            </a:endParaRPr>
          </a:p>
        </p:txBody>
      </p:sp>
      <p:pic>
        <p:nvPicPr>
          <p:cNvPr id="4" name="Picture 2" descr="Physical vapour deposition (PVD) - OpenLearn - Open University">
            <a:extLst>
              <a:ext uri="{FF2B5EF4-FFF2-40B4-BE49-F238E27FC236}">
                <a16:creationId xmlns:a16="http://schemas.microsoft.com/office/drawing/2014/main" xmlns="" id="{1FADA9CE-95FE-BC6C-1087-D56036F4F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7214" y="357962"/>
            <a:ext cx="44958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81124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3E1F7FE-3F69-4CAE-20BE-526EC1BD897F}"/>
              </a:ext>
            </a:extLst>
          </p:cNvPr>
          <p:cNvSpPr txBox="1"/>
          <p:nvPr/>
        </p:nvSpPr>
        <p:spPr>
          <a:xfrm>
            <a:off x="180304" y="360073"/>
            <a:ext cx="7650051" cy="5639942"/>
          </a:xfrm>
          <a:prstGeom prst="rect">
            <a:avLst/>
          </a:prstGeom>
          <a:noFill/>
        </p:spPr>
        <p:txBody>
          <a:bodyPr wrap="square">
            <a:spAutoFit/>
          </a:bodyPr>
          <a:lstStyle/>
          <a:p>
            <a:pPr marL="0" marR="0" algn="just">
              <a:lnSpc>
                <a:spcPct val="107000"/>
              </a:lnSpc>
              <a:spcBef>
                <a:spcPts val="0"/>
              </a:spcBef>
              <a:spcAft>
                <a:spcPts val="800"/>
              </a:spcAft>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10. Ion implantation:</a:t>
            </a:r>
            <a:endPar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This is </a:t>
            </a:r>
            <a:r>
              <a:rPr lang="en-US" sz="2400" dirty="0">
                <a:latin typeface="Times New Roman" pitchFamily="18" charset="0"/>
                <a:cs typeface="Times New Roman" pitchFamily="18" charset="0"/>
              </a:rPr>
              <a:t>a surface </a:t>
            </a:r>
            <a:r>
              <a:rPr lang="en-US" sz="2400" dirty="0" smtClean="0">
                <a:latin typeface="Times New Roman" pitchFamily="18" charset="0"/>
                <a:cs typeface="Times New Roman" pitchFamily="18" charset="0"/>
              </a:rPr>
              <a:t>modification method where </a:t>
            </a:r>
            <a:r>
              <a:rPr lang="en-US" sz="2400" dirty="0">
                <a:latin typeface="Times New Roman" pitchFamily="18" charset="0"/>
                <a:cs typeface="Times New Roman" pitchFamily="18" charset="0"/>
              </a:rPr>
              <a:t>ions of a material are accelerated into a solid surface to change its physical, chemical, or electrical </a:t>
            </a:r>
            <a:r>
              <a:rPr lang="en-US" sz="2400" dirty="0" smtClean="0">
                <a:latin typeface="Times New Roman" pitchFamily="18" charset="0"/>
                <a:cs typeface="Times New Roman" pitchFamily="18" charset="0"/>
              </a:rPr>
              <a:t>properties without </a:t>
            </a:r>
            <a:r>
              <a:rPr lang="en-US" sz="2400" dirty="0">
                <a:latin typeface="Times New Roman" pitchFamily="18" charset="0"/>
                <a:cs typeface="Times New Roman" pitchFamily="18" charset="0"/>
              </a:rPr>
              <a:t>adding a coating. </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gas </a:t>
            </a:r>
            <a:r>
              <a:rPr lang="en-US" sz="2400" dirty="0" smtClean="0">
                <a:latin typeface="Times New Roman" pitchFamily="18" charset="0"/>
                <a:cs typeface="Times New Roman" pitchFamily="18" charset="0"/>
              </a:rPr>
              <a:t>(nitrogen</a:t>
            </a:r>
            <a:r>
              <a:rPr lang="en-US" sz="2400" dirty="0">
                <a:latin typeface="Times New Roman" pitchFamily="18" charset="0"/>
                <a:cs typeface="Times New Roman" pitchFamily="18" charset="0"/>
              </a:rPr>
              <a:t>, boron, or phosphorus) is </a:t>
            </a:r>
            <a:r>
              <a:rPr lang="en-US" sz="2400" dirty="0" smtClean="0">
                <a:latin typeface="Times New Roman" pitchFamily="18" charset="0"/>
                <a:cs typeface="Times New Roman" pitchFamily="18" charset="0"/>
              </a:rPr>
              <a:t>ionized. These </a:t>
            </a:r>
            <a:r>
              <a:rPr lang="en-US" sz="2400" dirty="0">
                <a:latin typeface="Times New Roman" pitchFamily="18" charset="0"/>
                <a:cs typeface="Times New Roman" pitchFamily="18" charset="0"/>
              </a:rPr>
              <a:t>ions are accelerated using an electric field and bombarded into a target material </a:t>
            </a:r>
            <a:r>
              <a:rPr lang="en-US" sz="2400" dirty="0" smtClean="0">
                <a:latin typeface="Times New Roman" pitchFamily="18" charset="0"/>
                <a:cs typeface="Times New Roman" pitchFamily="18" charset="0"/>
              </a:rPr>
              <a:t>(metal</a:t>
            </a:r>
            <a:r>
              <a:rPr lang="en-US" sz="2400" dirty="0">
                <a:latin typeface="Times New Roman" pitchFamily="18" charset="0"/>
                <a:cs typeface="Times New Roman" pitchFamily="18" charset="0"/>
              </a:rPr>
              <a:t>, ceramic, or semiconductor</a:t>
            </a:r>
            <a:r>
              <a:rPr lang="en-US" sz="2400" dirty="0" smtClean="0">
                <a:latin typeface="Times New Roman" pitchFamily="18" charset="0"/>
                <a:cs typeface="Times New Roman" pitchFamily="18" charset="0"/>
              </a:rPr>
              <a:t>).</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ions penetrate the surface and embed into the material at the atomic </a:t>
            </a:r>
            <a:r>
              <a:rPr lang="en-US" sz="2400" dirty="0" smtClean="0">
                <a:latin typeface="Times New Roman" pitchFamily="18" charset="0"/>
                <a:cs typeface="Times New Roman" pitchFamily="18" charset="0"/>
              </a:rPr>
              <a:t>level.</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No </a:t>
            </a:r>
            <a:r>
              <a:rPr lang="en-US" sz="2400" dirty="0">
                <a:latin typeface="Times New Roman" pitchFamily="18" charset="0"/>
                <a:cs typeface="Times New Roman" pitchFamily="18" charset="0"/>
              </a:rPr>
              <a:t>coating is formed – the surface is modified </a:t>
            </a:r>
            <a:r>
              <a:rPr lang="en-US" sz="2400" dirty="0" smtClean="0">
                <a:latin typeface="Times New Roman" pitchFamily="18" charset="0"/>
                <a:cs typeface="Times New Roman" pitchFamily="18" charset="0"/>
              </a:rPr>
              <a:t>internally. Depth </a:t>
            </a:r>
            <a:r>
              <a:rPr lang="en-US" sz="2400" dirty="0">
                <a:latin typeface="Times New Roman" pitchFamily="18" charset="0"/>
                <a:cs typeface="Times New Roman" pitchFamily="18" charset="0"/>
              </a:rPr>
              <a:t>of </a:t>
            </a:r>
            <a:r>
              <a:rPr lang="en-US" sz="2400" dirty="0" smtClean="0">
                <a:latin typeface="Times New Roman" pitchFamily="18" charset="0"/>
                <a:cs typeface="Times New Roman" pitchFamily="18" charset="0"/>
              </a:rPr>
              <a:t>modification is few </a:t>
            </a:r>
            <a:r>
              <a:rPr lang="en-US" sz="2400" dirty="0">
                <a:latin typeface="Times New Roman" pitchFamily="18" charset="0"/>
                <a:cs typeface="Times New Roman" pitchFamily="18" charset="0"/>
              </a:rPr>
              <a:t>nanometers to </a:t>
            </a:r>
            <a:r>
              <a:rPr lang="en-US" sz="2400" dirty="0" smtClean="0">
                <a:latin typeface="Times New Roman" pitchFamily="18" charset="0"/>
                <a:cs typeface="Times New Roman" pitchFamily="18" charset="0"/>
              </a:rPr>
              <a:t>micrometers. Usually </a:t>
            </a:r>
            <a:r>
              <a:rPr lang="en-US" sz="2400" dirty="0">
                <a:latin typeface="Times New Roman" pitchFamily="18" charset="0"/>
                <a:cs typeface="Times New Roman" pitchFamily="18" charset="0"/>
              </a:rPr>
              <a:t>done in a vacuum </a:t>
            </a:r>
            <a:r>
              <a:rPr lang="en-US" sz="2400" dirty="0" smtClean="0">
                <a:latin typeface="Times New Roman" pitchFamily="18" charset="0"/>
                <a:cs typeface="Times New Roman" pitchFamily="18" charset="0"/>
              </a:rPr>
              <a:t>chamber.</a:t>
            </a:r>
            <a:endParaRPr lang="en-US" sz="2400" dirty="0">
              <a:latin typeface="Times New Roman" pitchFamily="18" charset="0"/>
              <a:cs typeface="Times New Roman" pitchFamily="18" charset="0"/>
            </a:endParaRPr>
          </a:p>
        </p:txBody>
      </p:sp>
      <p:pic>
        <p:nvPicPr>
          <p:cNvPr id="4" name="Picture 2" descr="Physical Vapour Deposition - an overview | ScienceDirect Topics">
            <a:extLst>
              <a:ext uri="{FF2B5EF4-FFF2-40B4-BE49-F238E27FC236}">
                <a16:creationId xmlns:a16="http://schemas.microsoft.com/office/drawing/2014/main" xmlns="" id="{45991A86-D9CB-58EA-FF9A-0F2BB3D7C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4934" y="457200"/>
            <a:ext cx="46482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84297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97481A5-A9E2-DCC7-0E41-FA6BB67E2A3C}"/>
              </a:ext>
            </a:extLst>
          </p:cNvPr>
          <p:cNvSpPr txBox="1"/>
          <p:nvPr/>
        </p:nvSpPr>
        <p:spPr>
          <a:xfrm>
            <a:off x="218940" y="199901"/>
            <a:ext cx="8770514" cy="6635471"/>
          </a:xfrm>
          <a:prstGeom prst="rect">
            <a:avLst/>
          </a:prstGeom>
          <a:noFill/>
        </p:spPr>
        <p:txBody>
          <a:bodyPr wrap="square">
            <a:spAutoFit/>
          </a:bodyPr>
          <a:lstStyle/>
          <a:p>
            <a:pPr marL="0" marR="0" algn="just">
              <a:lnSpc>
                <a:spcPct val="107000"/>
              </a:lnSpc>
              <a:spcBef>
                <a:spcPts val="0"/>
              </a:spcBef>
              <a:spcAft>
                <a:spcPts val="800"/>
              </a:spcAft>
            </a:pPr>
            <a:r>
              <a:rPr lang="en-US" sz="2400" b="1" kern="100" dirty="0">
                <a:solidFill>
                  <a:srgbClr val="C00000"/>
                </a:solidFill>
                <a:effectLst/>
                <a:latin typeface="Times New Roman" pitchFamily="18" charset="0"/>
                <a:ea typeface="Calibri" panose="020F0502020204030204" pitchFamily="34" charset="0"/>
                <a:cs typeface="Times New Roman" panose="02020603050405020304" pitchFamily="18" charset="0"/>
              </a:rPr>
              <a:t>11. Diffusion Coating:</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This is </a:t>
            </a:r>
            <a:r>
              <a:rPr lang="en-US" sz="2400" dirty="0">
                <a:latin typeface="Times New Roman" pitchFamily="18" charset="0"/>
                <a:cs typeface="Times New Roman" pitchFamily="18" charset="0"/>
              </a:rPr>
              <a:t>a surface treatment in which atoms from a coating material diffuse into the surface of a metal at high temperature, creating a gradual transition between the surface and the substrate. </a:t>
            </a:r>
            <a:endParaRPr lang="en-US" sz="2400" dirty="0" smtClean="0">
              <a:latin typeface="Times New Roman" pitchFamily="18" charset="0"/>
              <a:cs typeface="Times New Roman" pitchFamily="18" charset="0"/>
            </a:endParaRP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coating element </a:t>
            </a:r>
            <a:r>
              <a:rPr lang="en-US" sz="2400" dirty="0" smtClean="0">
                <a:latin typeface="Times New Roman" pitchFamily="18" charset="0"/>
                <a:cs typeface="Times New Roman" pitchFamily="18" charset="0"/>
              </a:rPr>
              <a:t>(aluminum</a:t>
            </a:r>
            <a:r>
              <a:rPr lang="en-US" sz="2400" dirty="0">
                <a:latin typeface="Times New Roman" pitchFamily="18" charset="0"/>
                <a:cs typeface="Times New Roman" pitchFamily="18" charset="0"/>
              </a:rPr>
              <a:t>, chromium, boron, or silicon) is placed in contact with the base </a:t>
            </a:r>
            <a:r>
              <a:rPr lang="en-US" sz="2400" dirty="0" smtClean="0">
                <a:latin typeface="Times New Roman" pitchFamily="18" charset="0"/>
                <a:cs typeface="Times New Roman" pitchFamily="18" charset="0"/>
              </a:rPr>
              <a:t>metal.</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part is heated </a:t>
            </a:r>
            <a:r>
              <a:rPr lang="en-US" sz="2400" dirty="0" smtClean="0">
                <a:latin typeface="Times New Roman" pitchFamily="18" charset="0"/>
                <a:cs typeface="Times New Roman" pitchFamily="18" charset="0"/>
              </a:rPr>
              <a:t>(800–1100°C</a:t>
            </a:r>
            <a:r>
              <a:rPr lang="en-US" sz="2400" dirty="0">
                <a:latin typeface="Times New Roman" pitchFamily="18" charset="0"/>
                <a:cs typeface="Times New Roman" pitchFamily="18" charset="0"/>
              </a:rPr>
              <a:t>) in a controlled </a:t>
            </a:r>
            <a:r>
              <a:rPr lang="en-US" sz="2400" dirty="0" smtClean="0">
                <a:latin typeface="Times New Roman" pitchFamily="18" charset="0"/>
                <a:cs typeface="Times New Roman" pitchFamily="18" charset="0"/>
              </a:rPr>
              <a:t>atmosphere. The </a:t>
            </a:r>
            <a:r>
              <a:rPr lang="en-US" sz="2400" dirty="0">
                <a:latin typeface="Times New Roman" pitchFamily="18" charset="0"/>
                <a:cs typeface="Times New Roman" pitchFamily="18" charset="0"/>
              </a:rPr>
              <a:t>atoms diffuse into the metal surface, forming intermetallic compounds or solid </a:t>
            </a:r>
            <a:r>
              <a:rPr lang="en-US" sz="2400" dirty="0" smtClean="0">
                <a:latin typeface="Times New Roman" pitchFamily="18" charset="0"/>
                <a:cs typeface="Times New Roman" pitchFamily="18" charset="0"/>
              </a:rPr>
              <a:t>solutions.</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This </a:t>
            </a:r>
            <a:r>
              <a:rPr lang="en-US" sz="2400" dirty="0">
                <a:latin typeface="Times New Roman" pitchFamily="18" charset="0"/>
                <a:cs typeface="Times New Roman" pitchFamily="18" charset="0"/>
              </a:rPr>
              <a:t>creates a hard, corrosion-resistant, or oxidation-resistant surface </a:t>
            </a:r>
            <a:r>
              <a:rPr lang="en-US" sz="2400" dirty="0" smtClean="0">
                <a:latin typeface="Times New Roman" pitchFamily="18" charset="0"/>
                <a:cs typeface="Times New Roman" pitchFamily="18" charset="0"/>
              </a:rPr>
              <a:t>layer.</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dirty="0" smtClean="0">
                <a:latin typeface="Times New Roman" pitchFamily="18" charset="0"/>
                <a:cs typeface="Times New Roman" pitchFamily="18" charset="0"/>
              </a:rPr>
              <a:t>Diffusion </a:t>
            </a:r>
            <a:r>
              <a:rPr lang="en-US" sz="2400" dirty="0">
                <a:latin typeface="Times New Roman" pitchFamily="18" charset="0"/>
                <a:cs typeface="Times New Roman" pitchFamily="18" charset="0"/>
              </a:rPr>
              <a:t>coating enhances the surface properties of metals by infusing alloying elements into the surface at high temperatures, improving performance without applying a traditional "coating layer</a:t>
            </a:r>
            <a:r>
              <a:rPr lang="en-US" sz="2400" dirty="0" smtClean="0">
                <a:latin typeface="Times New Roman" pitchFamily="18" charset="0"/>
                <a:cs typeface="Times New Roman" pitchFamily="18" charset="0"/>
              </a:rPr>
              <a:t>.</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A7B5D852-1DBB-6C1B-7C64-6CCF9574DB9B}"/>
              </a:ext>
            </a:extLst>
          </p:cNvPr>
          <p:cNvPicPr>
            <a:picLocks noChangeAspect="1"/>
          </p:cNvPicPr>
          <p:nvPr/>
        </p:nvPicPr>
        <p:blipFill>
          <a:blip r:embed="rId3"/>
          <a:stretch>
            <a:fillRect/>
          </a:stretch>
        </p:blipFill>
        <p:spPr>
          <a:xfrm>
            <a:off x="9143999" y="323850"/>
            <a:ext cx="3370521" cy="6210300"/>
          </a:xfrm>
          <a:prstGeom prst="rect">
            <a:avLst/>
          </a:prstGeom>
        </p:spPr>
      </p:pic>
    </p:spTree>
    <p:extLst>
      <p:ext uri="{BB962C8B-B14F-4D97-AF65-F5344CB8AC3E}">
        <p14:creationId xmlns:p14="http://schemas.microsoft.com/office/powerpoint/2010/main" val="36208180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6A77B6C-A8EB-67EE-577C-FA475883CEDD}"/>
              </a:ext>
            </a:extLst>
          </p:cNvPr>
          <p:cNvSpPr txBox="1"/>
          <p:nvPr/>
        </p:nvSpPr>
        <p:spPr>
          <a:xfrm>
            <a:off x="340242" y="399640"/>
            <a:ext cx="12099852" cy="5945410"/>
          </a:xfrm>
          <a:prstGeom prst="rect">
            <a:avLst/>
          </a:prstGeom>
          <a:noFill/>
        </p:spPr>
        <p:txBody>
          <a:bodyPr wrap="square">
            <a:spAutoFit/>
          </a:bodyPr>
          <a:lstStyle/>
          <a:p>
            <a:pPr marL="514350" marR="0" indent="-514350" algn="just">
              <a:lnSpc>
                <a:spcPct val="107000"/>
              </a:lnSpc>
              <a:spcBef>
                <a:spcPts val="0"/>
              </a:spcBef>
              <a:spcAft>
                <a:spcPts val="800"/>
              </a:spcAft>
              <a:buFont typeface="+mj-lt"/>
              <a:buAutoNum type="romanUcPeriod" startAt="2"/>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Organic coatings:</a:t>
            </a:r>
            <a:endParaRPr lang="en-US" sz="24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400" dirty="0" smtClean="0">
                <a:latin typeface="Times New Roman" pitchFamily="18" charset="0"/>
                <a:cs typeface="Times New Roman" pitchFamily="18" charset="0"/>
              </a:rPr>
              <a:t>These are </a:t>
            </a:r>
            <a:r>
              <a:rPr lang="en-US" sz="2400" dirty="0">
                <a:latin typeface="Times New Roman" pitchFamily="18" charset="0"/>
                <a:cs typeface="Times New Roman" pitchFamily="18" charset="0"/>
              </a:rPr>
              <a:t>materials applied to surfaces, typically metals, to provide a protective layer that prevents corrosion, wear, or other forms of degradation. They are made from organic polymers, which can be derived from natural or synthetic materials. </a:t>
            </a:r>
            <a:endParaRPr lang="en-US" sz="2400" dirty="0" smtClean="0">
              <a:latin typeface="Times New Roman" pitchFamily="18" charset="0"/>
              <a:cs typeface="Times New Roman" pitchFamily="18" charset="0"/>
            </a:endParaRPr>
          </a:p>
          <a:p>
            <a:pPr algn="just">
              <a:lnSpc>
                <a:spcPct val="150000"/>
              </a:lnSpc>
            </a:pPr>
            <a:r>
              <a:rPr lang="en-US" sz="2400" b="1" dirty="0" smtClean="0">
                <a:solidFill>
                  <a:srgbClr val="002060"/>
                </a:solidFill>
                <a:latin typeface="Times New Roman" pitchFamily="18" charset="0"/>
                <a:cs typeface="Times New Roman" pitchFamily="18" charset="0"/>
              </a:rPr>
              <a:t>Types </a:t>
            </a:r>
            <a:r>
              <a:rPr lang="en-US" sz="2400" b="1" dirty="0">
                <a:solidFill>
                  <a:srgbClr val="002060"/>
                </a:solidFill>
                <a:latin typeface="Times New Roman" pitchFamily="18" charset="0"/>
                <a:cs typeface="Times New Roman" pitchFamily="18" charset="0"/>
              </a:rPr>
              <a:t>of Organic Coatings:</a:t>
            </a:r>
          </a:p>
          <a:p>
            <a:pPr algn="just"/>
            <a:r>
              <a:rPr lang="en-US" sz="2400" b="1" dirty="0" smtClean="0">
                <a:solidFill>
                  <a:srgbClr val="C00000"/>
                </a:solidFill>
                <a:latin typeface="Times New Roman" pitchFamily="18" charset="0"/>
                <a:cs typeface="Times New Roman" pitchFamily="18" charset="0"/>
              </a:rPr>
              <a:t>1. Paints</a:t>
            </a:r>
            <a:r>
              <a:rPr lang="en-US" sz="2400" b="1" dirty="0">
                <a:solidFill>
                  <a:srgbClr val="C00000"/>
                </a:solidFill>
                <a:latin typeface="Times New Roman" pitchFamily="18" charset="0"/>
                <a:cs typeface="Times New Roman" pitchFamily="18" charset="0"/>
              </a:rPr>
              <a:t>: </a:t>
            </a:r>
            <a:r>
              <a:rPr lang="en-US" sz="2400" dirty="0">
                <a:latin typeface="Times New Roman" pitchFamily="18" charset="0"/>
                <a:cs typeface="Times New Roman" pitchFamily="18" charset="0"/>
              </a:rPr>
              <a:t>Paint is </a:t>
            </a:r>
            <a:r>
              <a:rPr lang="en-US" sz="2400" dirty="0" smtClean="0">
                <a:latin typeface="Times New Roman" pitchFamily="18" charset="0"/>
                <a:cs typeface="Times New Roman" pitchFamily="18" charset="0"/>
              </a:rPr>
              <a:t>typically </a:t>
            </a:r>
            <a:r>
              <a:rPr lang="en-US" sz="2400" dirty="0">
                <a:latin typeface="Times New Roman" pitchFamily="18" charset="0"/>
                <a:cs typeface="Times New Roman" pitchFamily="18" charset="0"/>
              </a:rPr>
              <a:t>consists of pigments, binders, solvents, and additives.</a:t>
            </a:r>
          </a:p>
          <a:p>
            <a:pPr marL="800100" lvl="1" indent="-342900" algn="just">
              <a:buFont typeface="Arial" pitchFamily="34" charset="0"/>
              <a:buChar char="•"/>
            </a:pPr>
            <a:r>
              <a:rPr lang="en-US" sz="2400" dirty="0">
                <a:latin typeface="Times New Roman" pitchFamily="18" charset="0"/>
                <a:cs typeface="Times New Roman" pitchFamily="18" charset="0"/>
              </a:rPr>
              <a:t>Pigments provide color and </a:t>
            </a:r>
            <a:r>
              <a:rPr lang="en-US" sz="2400" dirty="0" smtClean="0">
                <a:latin typeface="Times New Roman" pitchFamily="18" charset="0"/>
                <a:cs typeface="Times New Roman" pitchFamily="18" charset="0"/>
              </a:rPr>
              <a:t>opacity.</a:t>
            </a:r>
          </a:p>
          <a:p>
            <a:pPr marL="800100" lvl="1" indent="-342900" algn="just">
              <a:buFont typeface="Arial" pitchFamily="34" charset="0"/>
              <a:buChar char="•"/>
            </a:pPr>
            <a:r>
              <a:rPr lang="en-US" sz="2400" dirty="0" smtClean="0">
                <a:latin typeface="Times New Roman" pitchFamily="18" charset="0"/>
                <a:cs typeface="Times New Roman" pitchFamily="18" charset="0"/>
              </a:rPr>
              <a:t>Binders hold </a:t>
            </a:r>
            <a:r>
              <a:rPr lang="en-US" sz="2400" dirty="0">
                <a:latin typeface="Times New Roman" pitchFamily="18" charset="0"/>
                <a:cs typeface="Times New Roman" pitchFamily="18" charset="0"/>
              </a:rPr>
              <a:t>the pigment particles together and bind them to the </a:t>
            </a:r>
            <a:r>
              <a:rPr lang="en-US" sz="2400" dirty="0" smtClean="0">
                <a:latin typeface="Times New Roman" pitchFamily="18" charset="0"/>
                <a:cs typeface="Times New Roman" pitchFamily="18" charset="0"/>
              </a:rPr>
              <a:t>surface.</a:t>
            </a:r>
          </a:p>
          <a:p>
            <a:pPr marL="800100" lvl="1" indent="-342900" algn="just">
              <a:buFont typeface="Arial" pitchFamily="34" charset="0"/>
              <a:buChar char="•"/>
            </a:pPr>
            <a:r>
              <a:rPr lang="en-US" sz="2400" dirty="0" smtClean="0">
                <a:latin typeface="Times New Roman" pitchFamily="18" charset="0"/>
                <a:cs typeface="Times New Roman" pitchFamily="18" charset="0"/>
              </a:rPr>
              <a:t>Solvents </a:t>
            </a:r>
            <a:r>
              <a:rPr lang="en-US" sz="2400" dirty="0">
                <a:latin typeface="Times New Roman" pitchFamily="18" charset="0"/>
                <a:cs typeface="Times New Roman" pitchFamily="18" charset="0"/>
              </a:rPr>
              <a:t>dissolve the binder to create a liquid that can be easily </a:t>
            </a:r>
            <a:r>
              <a:rPr lang="en-US" sz="2400" dirty="0" smtClean="0">
                <a:latin typeface="Times New Roman" pitchFamily="18" charset="0"/>
                <a:cs typeface="Times New Roman" pitchFamily="18" charset="0"/>
              </a:rPr>
              <a:t>applied.</a:t>
            </a:r>
          </a:p>
          <a:p>
            <a:pPr marL="800100" lvl="1" indent="-342900" algn="just">
              <a:buFont typeface="Arial" pitchFamily="34" charset="0"/>
              <a:buChar char="•"/>
            </a:pPr>
            <a:r>
              <a:rPr lang="en-US" sz="2400" dirty="0" smtClean="0">
                <a:latin typeface="Times New Roman" pitchFamily="18" charset="0"/>
                <a:cs typeface="Times New Roman" pitchFamily="18" charset="0"/>
              </a:rPr>
              <a:t>Additives enhance </a:t>
            </a:r>
            <a:r>
              <a:rPr lang="en-US" sz="2400" dirty="0">
                <a:latin typeface="Times New Roman" pitchFamily="18" charset="0"/>
                <a:cs typeface="Times New Roman" pitchFamily="18" charset="0"/>
              </a:rPr>
              <a:t>properties like drying speed, UV resistance, or corrosion protection.</a:t>
            </a:r>
          </a:p>
          <a:p>
            <a:pPr marL="798513" indent="-798513" algn="just"/>
            <a:r>
              <a:rPr lang="en-US" sz="2400" b="1" dirty="0" smtClean="0">
                <a:solidFill>
                  <a:srgbClr val="C00000"/>
                </a:solidFill>
                <a:latin typeface="Times New Roman" pitchFamily="18" charset="0"/>
                <a:cs typeface="Times New Roman" pitchFamily="18" charset="0"/>
              </a:rPr>
              <a:t>2. Varnishes</a:t>
            </a:r>
            <a:r>
              <a:rPr lang="en-US" sz="2400" b="1" dirty="0">
                <a:solidFill>
                  <a:srgbClr val="C00000"/>
                </a:solidFill>
                <a:latin typeface="Times New Roman" pitchFamily="18" charset="0"/>
                <a:cs typeface="Times New Roman" pitchFamily="18" charset="0"/>
              </a:rPr>
              <a:t>: </a:t>
            </a:r>
            <a:r>
              <a:rPr lang="en-US" sz="2400" dirty="0">
                <a:latin typeface="Times New Roman" pitchFamily="18" charset="0"/>
                <a:cs typeface="Times New Roman" pitchFamily="18" charset="0"/>
              </a:rPr>
              <a:t>Varnishes are clear coatings that do not contain pigments. They provide a glossy finish and are often used to protect wood, metals, and other materials. </a:t>
            </a:r>
          </a:p>
          <a:p>
            <a:pPr marL="798513" indent="-798513" algn="just"/>
            <a:r>
              <a:rPr lang="en-US" sz="2400" b="1" dirty="0" smtClean="0">
                <a:solidFill>
                  <a:srgbClr val="C00000"/>
                </a:solidFill>
                <a:latin typeface="Times New Roman" pitchFamily="18" charset="0"/>
                <a:cs typeface="Times New Roman" pitchFamily="18" charset="0"/>
              </a:rPr>
              <a:t>3. Polymer </a:t>
            </a:r>
            <a:r>
              <a:rPr lang="en-US" sz="2400" b="1" dirty="0">
                <a:solidFill>
                  <a:srgbClr val="C00000"/>
                </a:solidFill>
                <a:latin typeface="Times New Roman" pitchFamily="18" charset="0"/>
                <a:cs typeface="Times New Roman" pitchFamily="18" charset="0"/>
              </a:rPr>
              <a:t>Coatings: </a:t>
            </a:r>
            <a:r>
              <a:rPr lang="en-US" sz="2400" dirty="0">
                <a:latin typeface="Times New Roman" pitchFamily="18" charset="0"/>
                <a:cs typeface="Times New Roman" pitchFamily="18" charset="0"/>
              </a:rPr>
              <a:t>These are coatings made from specific organic polymers such as epoxy, polyurethane, acrylic, or polyester. They offer various levels of hardness, flexibility, and resistance to chemicals, heat, and abrasion.</a:t>
            </a:r>
          </a:p>
        </p:txBody>
      </p:sp>
    </p:spTree>
    <p:extLst>
      <p:ext uri="{BB962C8B-B14F-4D97-AF65-F5344CB8AC3E}">
        <p14:creationId xmlns:p14="http://schemas.microsoft.com/office/powerpoint/2010/main" val="33238484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46C262A-4AE6-008E-2884-A36454F317C6}"/>
              </a:ext>
            </a:extLst>
          </p:cNvPr>
          <p:cNvSpPr txBox="1"/>
          <p:nvPr/>
        </p:nvSpPr>
        <p:spPr>
          <a:xfrm>
            <a:off x="393396" y="520991"/>
            <a:ext cx="3310393" cy="461665"/>
          </a:xfrm>
          <a:prstGeom prst="rect">
            <a:avLst/>
          </a:prstGeom>
          <a:noFill/>
        </p:spPr>
        <p:txBody>
          <a:bodyPr wrap="non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Long Answer Questions</a:t>
            </a:r>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C9BD0EF5-8BDD-3007-75DD-944F1D5BB9D6}"/>
              </a:ext>
            </a:extLst>
          </p:cNvPr>
          <p:cNvSpPr txBox="1"/>
          <p:nvPr/>
        </p:nvSpPr>
        <p:spPr>
          <a:xfrm>
            <a:off x="393396" y="979047"/>
            <a:ext cx="12014807" cy="5262979"/>
          </a:xfrm>
          <a:prstGeom prst="rect">
            <a:avLst/>
          </a:prstGeom>
          <a:noFill/>
        </p:spPr>
        <p:txBody>
          <a:bodyPr wrap="square">
            <a:spAutoFit/>
          </a:bodyPr>
          <a:lstStyle/>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What is Corrosion? Discuss causes and effects of corrosion.</a:t>
            </a:r>
          </a:p>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Describe mechanism of electrochemical theory of corrosion.</a:t>
            </a:r>
          </a:p>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Describe mechanism of oxidation corrosion.</a:t>
            </a:r>
          </a:p>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What is electrochemical corrosion? Explain the electrochemical corrosion in terms of hydrogen evaluation and oxygen absorption mechanism.</a:t>
            </a:r>
          </a:p>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Explain the various factors influencing the rate of corrosion.</a:t>
            </a:r>
          </a:p>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Discuss the role of metal oxide formed in oxidation corrosion with the help of Pilling Bedworth rule.</a:t>
            </a:r>
          </a:p>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How corrosion is protected by catholic protection? </a:t>
            </a:r>
          </a:p>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Explain the mechanism of wet corrosion.</a:t>
            </a:r>
          </a:p>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Write short notes on: (a) Electroplating (b) Galvanization and tinning (c) Electroless plating.</a:t>
            </a:r>
          </a:p>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Explain the difference in the use of anodic and cathodic coatings for corrosion protection.</a:t>
            </a:r>
          </a:p>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Illustrate various types of electro corrosion.</a:t>
            </a:r>
          </a:p>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Differentiate chemical corrosion from electrochemical corrosion.</a:t>
            </a:r>
          </a:p>
        </p:txBody>
      </p:sp>
    </p:spTree>
    <p:extLst>
      <p:ext uri="{BB962C8B-B14F-4D97-AF65-F5344CB8AC3E}">
        <p14:creationId xmlns:p14="http://schemas.microsoft.com/office/powerpoint/2010/main" val="36837203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45853D5F-8BE8-0C85-5E3B-837AAFD396E4}"/>
              </a:ext>
            </a:extLst>
          </p:cNvPr>
          <p:cNvSpPr txBox="1"/>
          <p:nvPr/>
        </p:nvSpPr>
        <p:spPr>
          <a:xfrm>
            <a:off x="404037" y="734764"/>
            <a:ext cx="12142381" cy="6370975"/>
          </a:xfrm>
          <a:prstGeom prst="rect">
            <a:avLst/>
          </a:prstGeom>
          <a:noFill/>
        </p:spPr>
        <p:txBody>
          <a:bodyPr wrap="square">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What is corrosion of metals? Give examples.</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Interpret Pilling-</a:t>
            </a:r>
            <a:r>
              <a:rPr lang="en-US" sz="2400" dirty="0" err="1">
                <a:latin typeface="Times New Roman" panose="02020603050405020304" pitchFamily="18" charset="0"/>
                <a:cs typeface="Times New Roman" panose="02020603050405020304" pitchFamily="18" charset="0"/>
              </a:rPr>
              <a:t>Wedworth</a:t>
            </a:r>
            <a:r>
              <a:rPr lang="en-US" sz="2400" dirty="0">
                <a:latin typeface="Times New Roman" panose="02020603050405020304" pitchFamily="18" charset="0"/>
                <a:cs typeface="Times New Roman" panose="02020603050405020304" pitchFamily="18" charset="0"/>
              </a:rPr>
              <a:t> rule.</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Iron corrodes faster than aluminium, even though iron is placed below aluminium in the electrochemical series. Why?</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Rusting of iron is quicker in saline water than in ordinary water. Why?</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Why does corrosion occur in steel pipe connected to copper plumbing?</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What do you mean by galvanic corrosion?</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Why does corrosion of water filled steel tanks occur below the waterline?</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 What is meant by term passivity?</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Why does impure metal corrode faster than pure metal?</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 copper equipment should not possess a small steel bolt. Why? </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Analyze effect of corrosion product on rate of corrosion.</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Simplify liquid metal corrosion.</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Write short notes on pitting and cervices corrosion.</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Compare anodic coatings with cathodic coatings.</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Define Metal cladding and Hot dipping.</a:t>
            </a:r>
          </a:p>
          <a:p>
            <a:pPr marL="457200" indent="-457200">
              <a:buFont typeface="+mj-lt"/>
              <a:buAutoNum type="arabicPeriod"/>
            </a:pPr>
            <a:endParaRPr lang="en-US"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9065FB93-FCB1-C85E-04C9-ABEEA8AFCE2A}"/>
              </a:ext>
            </a:extLst>
          </p:cNvPr>
          <p:cNvSpPr txBox="1"/>
          <p:nvPr/>
        </p:nvSpPr>
        <p:spPr>
          <a:xfrm>
            <a:off x="287074" y="191384"/>
            <a:ext cx="3309752" cy="461665"/>
          </a:xfrm>
          <a:prstGeom prst="rect">
            <a:avLst/>
          </a:prstGeom>
          <a:noFill/>
        </p:spPr>
        <p:txBody>
          <a:bodyPr wrap="non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Short answer Questions</a:t>
            </a:r>
          </a:p>
        </p:txBody>
      </p:sp>
    </p:spTree>
    <p:extLst>
      <p:ext uri="{BB962C8B-B14F-4D97-AF65-F5344CB8AC3E}">
        <p14:creationId xmlns:p14="http://schemas.microsoft.com/office/powerpoint/2010/main" val="923822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102C6B2-08D5-30B4-6622-54A95716F000}"/>
              </a:ext>
            </a:extLst>
          </p:cNvPr>
          <p:cNvSpPr txBox="1"/>
          <p:nvPr/>
        </p:nvSpPr>
        <p:spPr>
          <a:xfrm>
            <a:off x="520999" y="1222744"/>
            <a:ext cx="9484519" cy="2677656"/>
          </a:xfrm>
          <a:prstGeom prst="rect">
            <a:avLst/>
          </a:prstGeom>
          <a:noFill/>
        </p:spPr>
        <p:txBody>
          <a:bodyPr wrap="none" rtlCol="0">
            <a:spAutoFit/>
          </a:bodyPr>
          <a:lstStyle/>
          <a:p>
            <a:pPr marL="342900" indent="-342900">
              <a:buFont typeface="+mj-lt"/>
              <a:buAutoNum type="arabicPeriod" startAt="15"/>
            </a:pPr>
            <a:r>
              <a:rPr lang="en-US" sz="2400" dirty="0">
                <a:latin typeface="Times New Roman" panose="02020603050405020304" pitchFamily="18" charset="0"/>
                <a:cs typeface="Times New Roman" panose="02020603050405020304" pitchFamily="18" charset="0"/>
              </a:rPr>
              <a:t>Simplify differential aeration corrosion.</a:t>
            </a:r>
          </a:p>
          <a:p>
            <a:pPr marL="342900" indent="-342900">
              <a:buFont typeface="+mj-lt"/>
              <a:buAutoNum type="arabicPeriod" startAt="15"/>
            </a:pPr>
            <a:r>
              <a:rPr lang="en-US" sz="2400" dirty="0">
                <a:latin typeface="Times New Roman" panose="02020603050405020304" pitchFamily="18" charset="0"/>
                <a:cs typeface="Times New Roman" panose="02020603050405020304" pitchFamily="18" charset="0"/>
              </a:rPr>
              <a:t>What are organic coatings?</a:t>
            </a:r>
          </a:p>
          <a:p>
            <a:pPr marL="342900" indent="-342900">
              <a:buFont typeface="+mj-lt"/>
              <a:buAutoNum type="arabicPeriod" startAt="15"/>
            </a:pPr>
            <a:r>
              <a:rPr lang="en-US" sz="2400" dirty="0">
                <a:latin typeface="Times New Roman" panose="02020603050405020304" pitchFamily="18" charset="0"/>
                <a:cs typeface="Times New Roman" panose="02020603050405020304" pitchFamily="18" charset="0"/>
              </a:rPr>
              <a:t>Write a short notes on constituents of paints.</a:t>
            </a:r>
          </a:p>
          <a:p>
            <a:pPr marL="342900" indent="-342900">
              <a:buFont typeface="+mj-lt"/>
              <a:buAutoNum type="arabicPeriod" startAt="15"/>
            </a:pPr>
            <a:r>
              <a:rPr lang="en-US" sz="2400" dirty="0">
                <a:latin typeface="Times New Roman" panose="02020603050405020304" pitchFamily="18" charset="0"/>
                <a:cs typeface="Times New Roman" panose="02020603050405020304" pitchFamily="18" charset="0"/>
              </a:rPr>
              <a:t>Compare diffusion coating with hot dipping.</a:t>
            </a:r>
          </a:p>
          <a:p>
            <a:pPr marL="342900" indent="-342900">
              <a:buFont typeface="+mj-lt"/>
              <a:buAutoNum type="arabicPeriod" startAt="15"/>
            </a:pPr>
            <a:r>
              <a:rPr lang="en-US" sz="2400" dirty="0">
                <a:latin typeface="Times New Roman" panose="02020603050405020304" pitchFamily="18" charset="0"/>
                <a:cs typeface="Times New Roman" panose="02020603050405020304" pitchFamily="18" charset="0"/>
              </a:rPr>
              <a:t>Compare electroplating with electroforming.</a:t>
            </a:r>
          </a:p>
          <a:p>
            <a:pPr marL="342900" indent="-342900">
              <a:buFont typeface="+mj-lt"/>
              <a:buAutoNum type="arabicPeriod" startAt="15"/>
            </a:pPr>
            <a:r>
              <a:rPr lang="en-US" sz="2400" dirty="0">
                <a:latin typeface="Times New Roman" panose="02020603050405020304" pitchFamily="18" charset="0"/>
                <a:cs typeface="Times New Roman" panose="02020603050405020304" pitchFamily="18" charset="0"/>
              </a:rPr>
              <a:t>List some factors related to environment effecting rate of corrosion.</a:t>
            </a:r>
          </a:p>
          <a:p>
            <a:pPr marL="342900" indent="-342900">
              <a:buFont typeface="+mj-lt"/>
              <a:buAutoNum type="arabicPeriod" startAt="15"/>
            </a:pPr>
            <a:r>
              <a:rPr lang="en-US" sz="2400" dirty="0">
                <a:latin typeface="Times New Roman" panose="02020603050405020304" pitchFamily="18" charset="0"/>
                <a:cs typeface="Times New Roman" panose="02020603050405020304" pitchFamily="18" charset="0"/>
              </a:rPr>
              <a:t>Why does small anodic and large cathodic areas favorable to corrosion? </a:t>
            </a:r>
          </a:p>
        </p:txBody>
      </p:sp>
    </p:spTree>
    <p:extLst>
      <p:ext uri="{BB962C8B-B14F-4D97-AF65-F5344CB8AC3E}">
        <p14:creationId xmlns:p14="http://schemas.microsoft.com/office/powerpoint/2010/main" val="4028330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xmlns="" id="{C8F45817-E319-5067-43E9-740C94A4A7A6}"/>
              </a:ext>
            </a:extLst>
          </p:cNvPr>
          <p:cNvGraphicFramePr>
            <a:graphicFrameLocks noChangeAspect="1"/>
          </p:cNvGraphicFramePr>
          <p:nvPr>
            <p:extLst>
              <p:ext uri="{D42A27DB-BD31-4B8C-83A1-F6EECF244321}">
                <p14:modId xmlns:p14="http://schemas.microsoft.com/office/powerpoint/2010/main" val="649787577"/>
              </p:ext>
            </p:extLst>
          </p:nvPr>
        </p:nvGraphicFramePr>
        <p:xfrm>
          <a:off x="622290" y="3779882"/>
          <a:ext cx="5778510" cy="1536405"/>
        </p:xfrm>
        <a:graphic>
          <a:graphicData uri="http://schemas.openxmlformats.org/presentationml/2006/ole">
            <mc:AlternateContent xmlns:mc="http://schemas.openxmlformats.org/markup-compatibility/2006">
              <mc:Choice xmlns:v="urn:schemas-microsoft-com:vml" Requires="v">
                <p:oleObj spid="_x0000_s1049" name="CS ChemDraw Drawing" r:id="rId3" imgW="3821738" imgH="699201" progId="ChemDraw.Document.6.0">
                  <p:embed/>
                </p:oleObj>
              </mc:Choice>
              <mc:Fallback>
                <p:oleObj name="CS ChemDraw Drawing" r:id="rId3" imgW="3821738" imgH="699201" progId="ChemDraw.Document.6.0">
                  <p:embed/>
                  <p:pic>
                    <p:nvPicPr>
                      <p:cNvPr id="0" name=""/>
                      <p:cNvPicPr/>
                      <p:nvPr/>
                    </p:nvPicPr>
                    <p:blipFill>
                      <a:blip r:embed="rId4"/>
                      <a:stretch>
                        <a:fillRect/>
                      </a:stretch>
                    </p:blipFill>
                    <p:spPr>
                      <a:xfrm>
                        <a:off x="622290" y="3779882"/>
                        <a:ext cx="5778510" cy="1536405"/>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xmlns="" id="{870A82A1-CDE7-66AB-0479-0E7960B2DFE2}"/>
              </a:ext>
            </a:extLst>
          </p:cNvPr>
          <p:cNvSpPr txBox="1"/>
          <p:nvPr/>
        </p:nvSpPr>
        <p:spPr>
          <a:xfrm>
            <a:off x="256691" y="893885"/>
            <a:ext cx="12140871" cy="2641942"/>
          </a:xfrm>
          <a:prstGeom prst="rect">
            <a:avLst/>
          </a:prstGeom>
          <a:noFill/>
        </p:spPr>
        <p:txBody>
          <a:bodyPr wrap="square">
            <a:spAutoFit/>
          </a:bodyPr>
          <a:lstStyle/>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Oxygen present in atmosphere attacks metal surface resulting in the formation of metallic oxide which is a corrosion product and this is known as oxidation corrosion.</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Alkali metals (Li, Na, K, etc.) and alkaline earth metals (Mg, Ca, etc.) are rapidly oxidized at low temperature.</a:t>
            </a:r>
          </a:p>
          <a:p>
            <a:pPr marL="342900" marR="0" indent="-342900" algn="just">
              <a:lnSpc>
                <a:spcPct val="107000"/>
              </a:lnSpc>
              <a:spcBef>
                <a:spcPts val="0"/>
              </a:spcBef>
              <a:spcAft>
                <a:spcPts val="80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high temperature almost all metals (except Ag, Au and Pt) are oxidized. Mechanism of oxidation corrosion </a:t>
            </a:r>
          </a:p>
        </p:txBody>
      </p:sp>
      <p:sp>
        <p:nvSpPr>
          <p:cNvPr id="9" name="TextBox 8">
            <a:extLst>
              <a:ext uri="{FF2B5EF4-FFF2-40B4-BE49-F238E27FC236}">
                <a16:creationId xmlns:a16="http://schemas.microsoft.com/office/drawing/2014/main" xmlns="" id="{0D94EC6D-5561-1E4F-D80F-FDE6599F6954}"/>
              </a:ext>
            </a:extLst>
          </p:cNvPr>
          <p:cNvSpPr txBox="1"/>
          <p:nvPr/>
        </p:nvSpPr>
        <p:spPr>
          <a:xfrm>
            <a:off x="425296" y="278128"/>
            <a:ext cx="7400260" cy="522259"/>
          </a:xfrm>
          <a:prstGeom prst="rect">
            <a:avLst/>
          </a:prstGeom>
          <a:noFill/>
        </p:spPr>
        <p:txBody>
          <a:bodyPr wrap="square">
            <a:spAutoFit/>
          </a:bodyPr>
          <a:lstStyle/>
          <a:p>
            <a:pPr marL="404813" lvl="2" indent="-342900" algn="just">
              <a:lnSpc>
                <a:spcPct val="107000"/>
              </a:lnSpc>
              <a:buFont typeface="+mj-lt"/>
              <a:buAutoNum type="alphaUcPeriod"/>
            </a:pPr>
            <a:r>
              <a:rPr lang="en-US" sz="28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Corrosion by Oxygen or Oxidation corrosion</a:t>
            </a:r>
          </a:p>
        </p:txBody>
      </p:sp>
      <p:pic>
        <p:nvPicPr>
          <p:cNvPr id="11" name="Picture 10">
            <a:extLst>
              <a:ext uri="{FF2B5EF4-FFF2-40B4-BE49-F238E27FC236}">
                <a16:creationId xmlns:a16="http://schemas.microsoft.com/office/drawing/2014/main" xmlns="" id="{36E019B9-3B51-098D-EF4A-56EAACB270A1}"/>
              </a:ext>
            </a:extLst>
          </p:cNvPr>
          <p:cNvPicPr>
            <a:picLocks noChangeAspect="1"/>
          </p:cNvPicPr>
          <p:nvPr/>
        </p:nvPicPr>
        <p:blipFill>
          <a:blip r:embed="rId5"/>
          <a:stretch>
            <a:fillRect/>
          </a:stretch>
        </p:blipFill>
        <p:spPr>
          <a:xfrm>
            <a:off x="6617545" y="3429000"/>
            <a:ext cx="5952334" cy="3150872"/>
          </a:xfrm>
          <a:prstGeom prst="rect">
            <a:avLst/>
          </a:prstGeom>
        </p:spPr>
      </p:pic>
    </p:spTree>
    <p:extLst>
      <p:ext uri="{BB962C8B-B14F-4D97-AF65-F5344CB8AC3E}">
        <p14:creationId xmlns:p14="http://schemas.microsoft.com/office/powerpoint/2010/main" val="93328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6DEB1C7-5B0A-33E6-B992-5FEF01BE92CC}"/>
              </a:ext>
            </a:extLst>
          </p:cNvPr>
          <p:cNvSpPr txBox="1"/>
          <p:nvPr/>
        </p:nvSpPr>
        <p:spPr>
          <a:xfrm>
            <a:off x="382772" y="369509"/>
            <a:ext cx="12067954" cy="4822987"/>
          </a:xfrm>
          <a:prstGeom prst="rect">
            <a:avLst/>
          </a:prstGeom>
          <a:noFill/>
        </p:spPr>
        <p:txBody>
          <a:bodyPr wrap="square">
            <a:spAutoFit/>
          </a:bodyPr>
          <a:lstStyle/>
          <a:p>
            <a:pPr marL="0" marR="0" algn="just">
              <a:lnSpc>
                <a:spcPct val="107000"/>
              </a:lnSpc>
              <a:spcBef>
                <a:spcPts val="0"/>
              </a:spcBef>
              <a:spcAft>
                <a:spcPts val="800"/>
              </a:spcAft>
            </a:pPr>
            <a:r>
              <a:rPr lang="en-US" sz="2400" b="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T</a:t>
            </a:r>
            <a:r>
              <a:rPr lang="en-US" sz="2400" b="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he nature of the metal oxide layer formed plays an important role in determining the extent of further corrosion. The metal oxide formed will be following types: </a:t>
            </a:r>
          </a:p>
          <a:p>
            <a:pPr marL="514350" marR="0" indent="-514350" algn="just">
              <a:lnSpc>
                <a:spcPct val="107000"/>
              </a:lnSpc>
              <a:spcBef>
                <a:spcPts val="0"/>
              </a:spcBef>
              <a:spcAft>
                <a:spcPts val="800"/>
              </a:spcAft>
              <a:buFont typeface="+mj-lt"/>
              <a:buAutoNum type="romanLcPeriod"/>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Stable metal oxides: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It is impervious in nature and forms a protective coating, thus preventing the further oxidation of metals</a:t>
            </a:r>
            <a:r>
              <a:rPr lang="en-US" sz="2400" kern="100" dirty="0">
                <a:solidFill>
                  <a:srgbClr val="3333FF"/>
                </a:solidFill>
                <a:effectLst/>
                <a:latin typeface="Times New Roman" panose="02020603050405020304" pitchFamily="18" charset="0"/>
                <a:ea typeface="Calibri" panose="020F0502020204030204" pitchFamily="34" charset="0"/>
                <a:cs typeface="Times New Roman" panose="02020603050405020304" pitchFamily="18" charset="0"/>
              </a:rPr>
              <a:t>. Ex: Al, Pb, Cu, Sn.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514350" marR="0" indent="-514350" algn="just">
              <a:lnSpc>
                <a:spcPct val="107000"/>
              </a:lnSpc>
              <a:spcBef>
                <a:spcPts val="0"/>
              </a:spcBef>
              <a:spcAft>
                <a:spcPts val="800"/>
              </a:spcAft>
              <a:buFont typeface="+mj-lt"/>
              <a:buAutoNum type="romanLcPeriod"/>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Unstable metal oxides: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This type of oxide layer decomposes back to metal and oxygen as soon as it is formed. So no oxidation corrosion. </a:t>
            </a:r>
            <a:r>
              <a:rPr lang="en-US" sz="2400" kern="100" dirty="0">
                <a:solidFill>
                  <a:srgbClr val="3333FF"/>
                </a:solidFill>
                <a:effectLst/>
                <a:latin typeface="Times New Roman" panose="02020603050405020304" pitchFamily="18" charset="0"/>
                <a:ea typeface="Calibri" panose="020F0502020204030204" pitchFamily="34" charset="0"/>
                <a:cs typeface="Times New Roman" panose="02020603050405020304" pitchFamily="18" charset="0"/>
              </a:rPr>
              <a:t>Ex: Ag, Au.</a:t>
            </a:r>
          </a:p>
          <a:p>
            <a:pPr marL="514350" marR="0" indent="-514350" algn="just">
              <a:lnSpc>
                <a:spcPct val="107000"/>
              </a:lnSpc>
              <a:spcBef>
                <a:spcPts val="0"/>
              </a:spcBef>
              <a:spcAft>
                <a:spcPts val="800"/>
              </a:spcAft>
              <a:buFont typeface="+mj-lt"/>
              <a:buAutoNum type="romanLcPeriod"/>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Volatile metal oxides: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metal oxide volatizes soon it is formed, leaving the underlying metal exposed for further attack. Thus, rapid corrosion. </a:t>
            </a:r>
            <a:r>
              <a:rPr lang="en-US" sz="2400" kern="100" dirty="0">
                <a:solidFill>
                  <a:srgbClr val="3333FF"/>
                </a:solidFill>
                <a:effectLst/>
                <a:latin typeface="Times New Roman" panose="02020603050405020304" pitchFamily="18" charset="0"/>
                <a:ea typeface="Calibri" panose="020F0502020204030204" pitchFamily="34" charset="0"/>
                <a:cs typeface="Times New Roman" panose="02020603050405020304" pitchFamily="18" charset="0"/>
              </a:rPr>
              <a:t>Ex: Mo.</a:t>
            </a:r>
          </a:p>
          <a:p>
            <a:pPr marL="514350" marR="0" indent="-514350" algn="just">
              <a:lnSpc>
                <a:spcPct val="107000"/>
              </a:lnSpc>
              <a:spcBef>
                <a:spcPts val="0"/>
              </a:spcBef>
              <a:spcAft>
                <a:spcPts val="800"/>
              </a:spcAft>
              <a:buFont typeface="+mj-lt"/>
              <a:buAutoNum type="romanLcPeriod"/>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Porous metal oxides: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oxide layers have pores, cracks and allow the oxygen to access the underlying metal. This results in rapid corrosion. The process continues until the entire metal is converted into its oxides. </a:t>
            </a:r>
            <a:r>
              <a:rPr lang="en-US" sz="2400" kern="100" dirty="0">
                <a:solidFill>
                  <a:srgbClr val="3333FF"/>
                </a:solidFill>
                <a:effectLst/>
                <a:latin typeface="Times New Roman" panose="02020603050405020304" pitchFamily="18" charset="0"/>
                <a:ea typeface="Calibri" panose="020F0502020204030204" pitchFamily="34" charset="0"/>
                <a:cs typeface="Times New Roman" panose="02020603050405020304" pitchFamily="18" charset="0"/>
              </a:rPr>
              <a:t>Ex: Li, Mg, Na.</a:t>
            </a:r>
          </a:p>
        </p:txBody>
      </p:sp>
      <p:pic>
        <p:nvPicPr>
          <p:cNvPr id="1026" name="Picture 2" descr="Will aluminum corrode easily if submerged entirely in water? - Quora">
            <a:extLst>
              <a:ext uri="{FF2B5EF4-FFF2-40B4-BE49-F238E27FC236}">
                <a16:creationId xmlns:a16="http://schemas.microsoft.com/office/drawing/2014/main" xmlns="" id="{B6DE4831-960A-7591-7ADE-8BBEC544A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1888" y="4822031"/>
            <a:ext cx="3381154" cy="1802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025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xmlns="" id="{191512AE-33C7-EF70-AC19-BAF18DD47A6C}"/>
                  </a:ext>
                </a:extLst>
              </p:cNvPr>
              <p:cNvSpPr txBox="1"/>
              <p:nvPr/>
            </p:nvSpPr>
            <p:spPr>
              <a:xfrm>
                <a:off x="467833" y="698429"/>
                <a:ext cx="12014790" cy="5113516"/>
              </a:xfrm>
              <a:prstGeom prst="rect">
                <a:avLst/>
              </a:prstGeom>
              <a:noFill/>
            </p:spPr>
            <p:txBody>
              <a:bodyPr wrap="square">
                <a:spAutoFit/>
              </a:bodyPr>
              <a:lstStyle/>
              <a:p>
                <a:pPr marL="342900" marR="0" indent="-342900" algn="just">
                  <a:spcBef>
                    <a:spcPts val="600"/>
                  </a:spcBef>
                  <a:spcAft>
                    <a:spcPts val="1200"/>
                  </a:spcAft>
                  <a:buClr>
                    <a:srgbClr val="7030A0"/>
                  </a:buClr>
                  <a:buFont typeface="Wingdings" panose="05000000000000000000" pitchFamily="2" charset="2"/>
                  <a:buChar char="v"/>
                </a:pPr>
                <a:r>
                  <a:rPr lang="en-US" sz="24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In </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corrosion</a:t>
                </a:r>
                <a:r>
                  <a:rPr lang="en-US" sz="24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the Pilling–Bedworth ratio (P–B ratio) is the ratio of the volume of a metal oxide to the volume of the corresponding metal.</a:t>
                </a:r>
              </a:p>
              <a:p>
                <a:pPr marL="342900" marR="0" indent="-342900" algn="just">
                  <a:spcBef>
                    <a:spcPts val="600"/>
                  </a:spcBef>
                  <a:spcAft>
                    <a:spcPts val="1200"/>
                  </a:spcAft>
                  <a:buClr>
                    <a:srgbClr val="7030A0"/>
                  </a:buClr>
                  <a:buFont typeface="Wingdings" panose="05000000000000000000" pitchFamily="2" charset="2"/>
                  <a:buChar char="v"/>
                </a:pPr>
                <a:r>
                  <a:rPr lang="en-US" sz="24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On the basis of the P–B ratio, it can be judged whether the metal is likely to </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passivate</a:t>
                </a:r>
                <a:r>
                  <a:rPr lang="en-US" sz="24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in dry air by creation of a protective oxide layer.</a:t>
                </a:r>
              </a:p>
              <a:p>
                <a:pPr marL="342900" marR="0" indent="-342900" algn="just">
                  <a:spcBef>
                    <a:spcPts val="600"/>
                  </a:spcBef>
                  <a:spcAft>
                    <a:spcPts val="1200"/>
                  </a:spcAft>
                  <a:buClr>
                    <a:srgbClr val="7030A0"/>
                  </a:buClr>
                  <a:buFont typeface="Wingdings" panose="05000000000000000000" pitchFamily="2" charset="2"/>
                  <a:buChar char="v"/>
                </a:pPr>
                <a:r>
                  <a:rPr lang="en-US" sz="2400" kern="100" dirty="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The P–B ratio is defined as</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2400" i="1" kern="100">
                            <a:effectLst/>
                            <a:latin typeface="Cambria Math"/>
                            <a:ea typeface="Calibri" panose="020F0502020204030204" pitchFamily="34" charset="0"/>
                            <a:cs typeface="Times New Roman" panose="02020603050405020304" pitchFamily="18" charset="0"/>
                          </a:rPr>
                        </m:ctrlPr>
                      </m:sSubPr>
                      <m:e>
                        <m:r>
                          <m:rPr>
                            <m:sty m:val="p"/>
                          </m:rPr>
                          <a:rPr lang="en-US" sz="2400" kern="100">
                            <a:effectLst/>
                            <a:latin typeface="Cambria Math" panose="02040503050406030204" pitchFamily="18" charset="0"/>
                            <a:ea typeface="Calibri" panose="020F0502020204030204" pitchFamily="34" charset="0"/>
                            <a:cs typeface="Times New Roman" panose="02020603050405020304" pitchFamily="18" charset="0"/>
                          </a:rPr>
                          <m:t>R</m:t>
                        </m:r>
                      </m:e>
                      <m:sub>
                        <m:r>
                          <m:rPr>
                            <m:sty m:val="p"/>
                          </m:rPr>
                          <a:rPr lang="en-US" sz="2400" kern="100">
                            <a:effectLst/>
                            <a:latin typeface="Cambria Math" panose="02040503050406030204" pitchFamily="18" charset="0"/>
                            <a:ea typeface="Calibri" panose="020F0502020204030204" pitchFamily="34" charset="0"/>
                            <a:cs typeface="Times New Roman" panose="02020603050405020304" pitchFamily="18" charset="0"/>
                          </a:rPr>
                          <m:t>PB</m:t>
                        </m:r>
                      </m:sub>
                    </m:sSub>
                    <m:r>
                      <a:rPr lang="en-US" sz="2400" kern="10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2400" i="1" kern="100">
                            <a:effectLst/>
                            <a:latin typeface="Cambria Math"/>
                            <a:ea typeface="Calibri" panose="020F0502020204030204" pitchFamily="34" charset="0"/>
                            <a:cs typeface="Times New Roman" panose="02020603050405020304" pitchFamily="18" charset="0"/>
                          </a:rPr>
                        </m:ctrlPr>
                      </m:fPr>
                      <m:num>
                        <m:r>
                          <m:rPr>
                            <m:sty m:val="p"/>
                          </m:rPr>
                          <a:rPr lang="en-US" sz="2400" kern="100">
                            <a:effectLst/>
                            <a:latin typeface="Cambria Math" panose="02040503050406030204" pitchFamily="18" charset="0"/>
                            <a:ea typeface="Calibri" panose="020F0502020204030204" pitchFamily="34" charset="0"/>
                            <a:cs typeface="Times New Roman" panose="02020603050405020304" pitchFamily="18" charset="0"/>
                          </a:rPr>
                          <m:t>Volume</m:t>
                        </m:r>
                        <m:r>
                          <a:rPr lang="en-US" sz="2400" kern="1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400" kern="100">
                            <a:effectLst/>
                            <a:latin typeface="Cambria Math" panose="02040503050406030204" pitchFamily="18" charset="0"/>
                            <a:ea typeface="Calibri" panose="020F0502020204030204" pitchFamily="34" charset="0"/>
                            <a:cs typeface="Times New Roman" panose="02020603050405020304" pitchFamily="18" charset="0"/>
                          </a:rPr>
                          <m:t>of</m:t>
                        </m:r>
                        <m:r>
                          <a:rPr lang="en-US" sz="2400" kern="1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400" kern="100">
                            <a:effectLst/>
                            <a:latin typeface="Cambria Math" panose="02040503050406030204" pitchFamily="18" charset="0"/>
                            <a:ea typeface="Calibri" panose="020F0502020204030204" pitchFamily="34" charset="0"/>
                            <a:cs typeface="Times New Roman" panose="02020603050405020304" pitchFamily="18" charset="0"/>
                          </a:rPr>
                          <m:t>metal</m:t>
                        </m:r>
                        <m:r>
                          <a:rPr lang="en-US" sz="2400" kern="1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400" kern="100">
                            <a:effectLst/>
                            <a:latin typeface="Cambria Math" panose="02040503050406030204" pitchFamily="18" charset="0"/>
                            <a:ea typeface="Calibri" panose="020F0502020204030204" pitchFamily="34" charset="0"/>
                            <a:cs typeface="Times New Roman" panose="02020603050405020304" pitchFamily="18" charset="0"/>
                          </a:rPr>
                          <m:t>oxide</m:t>
                        </m:r>
                      </m:num>
                      <m:den>
                        <m:r>
                          <m:rPr>
                            <m:sty m:val="p"/>
                          </m:rPr>
                          <a:rPr lang="en-US" sz="2400" kern="100">
                            <a:effectLst/>
                            <a:latin typeface="Cambria Math" panose="02040503050406030204" pitchFamily="18" charset="0"/>
                            <a:ea typeface="Calibri" panose="020F0502020204030204" pitchFamily="34" charset="0"/>
                            <a:cs typeface="Times New Roman" panose="02020603050405020304" pitchFamily="18" charset="0"/>
                          </a:rPr>
                          <m:t>Volume</m:t>
                        </m:r>
                        <m:r>
                          <a:rPr lang="en-US" sz="2400" kern="1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400" kern="100">
                            <a:effectLst/>
                            <a:latin typeface="Cambria Math" panose="02040503050406030204" pitchFamily="18" charset="0"/>
                            <a:ea typeface="Calibri" panose="020F0502020204030204" pitchFamily="34" charset="0"/>
                            <a:cs typeface="Times New Roman" panose="02020603050405020304" pitchFamily="18" charset="0"/>
                          </a:rPr>
                          <m:t>of</m:t>
                        </m:r>
                        <m:r>
                          <a:rPr lang="en-US" sz="2400" kern="1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400" kern="100">
                            <a:effectLst/>
                            <a:latin typeface="Cambria Math" panose="02040503050406030204" pitchFamily="18" charset="0"/>
                            <a:ea typeface="Calibri" panose="020F0502020204030204" pitchFamily="34" charset="0"/>
                            <a:cs typeface="Times New Roman" panose="02020603050405020304" pitchFamily="18" charset="0"/>
                          </a:rPr>
                          <m:t>metal</m:t>
                        </m:r>
                      </m:den>
                    </m:f>
                  </m:oMath>
                </a14:m>
                <a:endParaRPr lang="en-US" sz="2400" kern="100" dirty="0">
                  <a:latin typeface="Times New Roman" panose="02020603050405020304" pitchFamily="18" charset="0"/>
                  <a:ea typeface="Times New Roman" panose="02020603050405020304" pitchFamily="18" charset="0"/>
                  <a:cs typeface="Times New Roman" panose="02020603050405020304" pitchFamily="18" charset="0"/>
                </a:endParaRPr>
              </a:p>
              <a:p>
                <a:pPr marL="914400" marR="0" indent="-223838" algn="just">
                  <a:spcBef>
                    <a:spcPts val="600"/>
                  </a:spcBef>
                  <a:spcAft>
                    <a:spcPts val="1200"/>
                  </a:spcAft>
                  <a:buClr>
                    <a:srgbClr val="7030A0"/>
                  </a:buClr>
                  <a:buFont typeface="+mj-lt"/>
                  <a:buAutoNum type="arabicPeriod"/>
                </a:pPr>
                <a:r>
                  <a:rPr lang="en-US" sz="2400" b="1" kern="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z="2400" b="1" kern="0" baseline="-25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PB</a:t>
                </a:r>
                <a:r>
                  <a:rPr lang="en-US" sz="2400" b="1" kern="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&lt; 1: </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The oxide coating layer is too thin, likely broken and provides no protective effect (Example Mg)</a:t>
                </a:r>
              </a:p>
              <a:p>
                <a:pPr marL="914400" marR="0" indent="-223838" algn="just">
                  <a:spcBef>
                    <a:spcPts val="600"/>
                  </a:spcBef>
                  <a:spcAft>
                    <a:spcPts val="1200"/>
                  </a:spcAft>
                  <a:buClr>
                    <a:srgbClr val="7030A0"/>
                  </a:buClr>
                  <a:buFont typeface="+mj-lt"/>
                  <a:buAutoNum type="arabicPeriod"/>
                </a:pPr>
                <a:r>
                  <a:rPr lang="en-US" sz="2400" b="1" kern="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z="2400" b="1" kern="0" baseline="-25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PB</a:t>
                </a:r>
                <a:r>
                  <a:rPr lang="en-US" sz="2400" b="1" kern="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&gt; 2: </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The oxide coating chips off and provides no protective effect (example Iron)</a:t>
                </a:r>
              </a:p>
              <a:p>
                <a:pPr marL="914400" marR="0" indent="-223838" algn="just">
                  <a:spcBef>
                    <a:spcPts val="600"/>
                  </a:spcBef>
                  <a:spcAft>
                    <a:spcPts val="1200"/>
                  </a:spcAft>
                  <a:buClr>
                    <a:srgbClr val="7030A0"/>
                  </a:buClr>
                  <a:buFont typeface="+mj-lt"/>
                  <a:buAutoNum type="arabicPeriod"/>
                </a:pPr>
                <a:r>
                  <a:rPr lang="en-US" sz="2400" b="1" kern="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1 &lt; R</a:t>
                </a:r>
                <a:r>
                  <a:rPr lang="en-US" sz="2400" b="1" kern="0" baseline="-25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PB</a:t>
                </a:r>
                <a:r>
                  <a:rPr lang="en-US" sz="2400" b="1" kern="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&lt; 2: </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The oxide coating is passivating and provides a protecting effect against further surface oxidation</a:t>
                </a:r>
                <a:r>
                  <a:rPr lang="en-US" sz="2400" kern="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aluminium</a:t>
                </a:r>
                <a:r>
                  <a:rPr lang="en-US" sz="2400" b="0" i="0" dirty="0">
                    <a:solidFill>
                      <a:srgbClr val="202122"/>
                    </a:solidFill>
                    <a:effectLs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titanium</a:t>
                </a:r>
                <a:r>
                  <a:rPr lang="en-US" sz="2400" b="0" i="0" dirty="0">
                    <a:solidFill>
                      <a:srgbClr val="202122"/>
                    </a:solidFill>
                    <a:effectLs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chromium</a:t>
                </a:r>
                <a:r>
                  <a:rPr lang="en-US" sz="2400" b="0" i="0" dirty="0">
                    <a:solidFill>
                      <a:srgbClr val="202122"/>
                    </a:solidFill>
                    <a:effectLst/>
                    <a:latin typeface="Times New Roman" panose="02020603050405020304" pitchFamily="18" charset="0"/>
                    <a:cs typeface="Times New Roman" panose="02020603050405020304" pitchFamily="18" charset="0"/>
                  </a:rPr>
                  <a:t>-containing </a:t>
                </a:r>
                <a:r>
                  <a:rPr lang="en-US" sz="2400" dirty="0">
                    <a:latin typeface="Times New Roman" panose="02020603050405020304" pitchFamily="18" charset="0"/>
                    <a:cs typeface="Times New Roman" panose="02020603050405020304" pitchFamily="18" charset="0"/>
                  </a:rPr>
                  <a:t>steels</a:t>
                </a:r>
                <a:r>
                  <a:rPr lang="en-US" sz="2400" kern="0" dirty="0">
                    <a:latin typeface="Times New Roman" panose="02020603050405020304" pitchFamily="18" charset="0"/>
                    <a:ea typeface="Times New Roman" panose="02020603050405020304" pitchFamily="18" charset="0"/>
                    <a:cs typeface="Times New Roman" panose="02020603050405020304" pitchFamily="18" charset="0"/>
                  </a:rPr>
                  <a:t>)</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191512AE-33C7-EF70-AC19-BAF18DD47A6C}"/>
                  </a:ext>
                </a:extLst>
              </p:cNvPr>
              <p:cNvSpPr txBox="1">
                <a:spLocks noRot="1" noChangeAspect="1" noMove="1" noResize="1" noEditPoints="1" noAdjustHandles="1" noChangeArrowheads="1" noChangeShapeType="1" noTextEdit="1"/>
              </p:cNvSpPr>
              <p:nvPr/>
            </p:nvSpPr>
            <p:spPr>
              <a:xfrm>
                <a:off x="467833" y="698429"/>
                <a:ext cx="12014790" cy="5113516"/>
              </a:xfrm>
              <a:prstGeom prst="rect">
                <a:avLst/>
              </a:prstGeom>
              <a:blipFill>
                <a:blip r:embed="rId2"/>
                <a:stretch>
                  <a:fillRect l="-710" t="-955" r="-761" b="-19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xmlns="" id="{3F7CC8EE-6355-AA1B-E2F9-93C050E62A69}"/>
              </a:ext>
            </a:extLst>
          </p:cNvPr>
          <p:cNvSpPr txBox="1"/>
          <p:nvPr/>
        </p:nvSpPr>
        <p:spPr>
          <a:xfrm>
            <a:off x="478460" y="245946"/>
            <a:ext cx="3806456" cy="523220"/>
          </a:xfrm>
          <a:prstGeom prst="rect">
            <a:avLst/>
          </a:prstGeom>
          <a:noFill/>
        </p:spPr>
        <p:txBody>
          <a:bodyPr wrap="square">
            <a:spAutoFit/>
          </a:bodyPr>
          <a:lstStyle/>
          <a:p>
            <a:pPr algn="ctr"/>
            <a:r>
              <a:rPr lang="en-US" sz="2800" b="1"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Pilling–Bedworth Rule:</a:t>
            </a:r>
            <a:endParaRPr lang="en-US" sz="2800" b="1" dirty="0">
              <a:solidFill>
                <a:srgbClr val="C00000"/>
              </a:solidFill>
            </a:endParaRPr>
          </a:p>
        </p:txBody>
      </p:sp>
      <p:pic>
        <p:nvPicPr>
          <p:cNvPr id="2050" name="Picture 2">
            <a:extLst>
              <a:ext uri="{FF2B5EF4-FFF2-40B4-BE49-F238E27FC236}">
                <a16:creationId xmlns:a16="http://schemas.microsoft.com/office/drawing/2014/main" xmlns="" id="{0AA6EF1E-7404-AEB8-05C5-408978E62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414" y="5645888"/>
            <a:ext cx="5635256" cy="1116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805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CB3297A-F127-B907-9AA6-9DBC947274D4}"/>
              </a:ext>
            </a:extLst>
          </p:cNvPr>
          <p:cNvSpPr txBox="1"/>
          <p:nvPr/>
        </p:nvSpPr>
        <p:spPr>
          <a:xfrm>
            <a:off x="372140" y="437821"/>
            <a:ext cx="11185451" cy="5993307"/>
          </a:xfrm>
          <a:prstGeom prst="rect">
            <a:avLst/>
          </a:prstGeom>
          <a:noFill/>
        </p:spPr>
        <p:txBody>
          <a:bodyPr wrap="square">
            <a:spAutoFit/>
          </a:bodyPr>
          <a:lstStyle/>
          <a:p>
            <a:pPr marL="342900" marR="0" lvl="0" indent="-342900" algn="just">
              <a:lnSpc>
                <a:spcPct val="107000"/>
              </a:lnSpc>
              <a:spcBef>
                <a:spcPts val="0"/>
              </a:spcBef>
              <a:spcAft>
                <a:spcPts val="0"/>
              </a:spcAft>
              <a:buFont typeface="+mj-lt"/>
              <a:buAutoNum type="alphaUcPeriod" startAt="2"/>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Corrosion by other gases:</a:t>
            </a:r>
          </a:p>
          <a:p>
            <a:pPr marL="855980" marR="0" indent="-342900"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Gases like, SO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CO</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H</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 F</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and Cl</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are also corrosive. </a:t>
            </a:r>
          </a:p>
          <a:p>
            <a:pPr marL="855980" marR="0" indent="-342900"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Depending on the chemical environment, these gases react with the metal and forms the corrosion products, which may be protective or non-protective.</a:t>
            </a:r>
          </a:p>
          <a:p>
            <a:pPr marL="855980" marR="0" indent="-342900"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Dry chlorine reacts with Ag to form AgCl, which is protective layer. </a:t>
            </a:r>
          </a:p>
          <a:p>
            <a:pPr marL="855980" marR="0" indent="-342900"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On the other hand, tin chloride (SnCl</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4</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is volatile and porous. </a:t>
            </a:r>
          </a:p>
          <a:p>
            <a:pPr marL="855980" marR="0" indent="-342900" algn="just">
              <a:lnSpc>
                <a:spcPct val="107000"/>
              </a:lnSpc>
              <a:spcBef>
                <a:spcPts val="0"/>
              </a:spcBef>
              <a:spcAft>
                <a:spcPts val="0"/>
              </a:spcAft>
              <a:buClr>
                <a:srgbClr val="7030A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In petroleum industries, at high temperature, H</a:t>
            </a:r>
            <a:r>
              <a:rPr lang="en-US"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 attacks steel forming FeS porous scale. </a:t>
            </a:r>
          </a:p>
          <a:p>
            <a:pPr marL="457200" marR="0" lvl="0" indent="-457200" algn="just">
              <a:lnSpc>
                <a:spcPct val="107000"/>
              </a:lnSpc>
              <a:spcBef>
                <a:spcPts val="0"/>
              </a:spcBef>
              <a:spcAft>
                <a:spcPts val="0"/>
              </a:spcAft>
              <a:buFont typeface="+mj-lt"/>
              <a:buAutoNum type="alphaUcPeriod" startAt="3"/>
            </a:pPr>
            <a:r>
              <a:rPr lang="en-US" sz="24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Liquid metal corrosion:</a:t>
            </a:r>
          </a:p>
          <a:p>
            <a:pPr marL="855980" marR="0" indent="-342900" algn="just">
              <a:lnSpc>
                <a:spcPct val="107000"/>
              </a:lnSpc>
              <a:spcBef>
                <a:spcPts val="0"/>
              </a:spcBef>
              <a:spcAft>
                <a:spcPts val="0"/>
              </a:spcAft>
              <a:buClr>
                <a:srgbClr val="00206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This type of corrosion occurs due to chemical action of flowing liquid metals at high temperature on solid metal or alloy. </a:t>
            </a:r>
          </a:p>
          <a:p>
            <a:pPr marL="855980" marR="0" indent="-342900" algn="just">
              <a:lnSpc>
                <a:spcPct val="107000"/>
              </a:lnSpc>
              <a:spcBef>
                <a:spcPts val="0"/>
              </a:spcBef>
              <a:spcAft>
                <a:spcPts val="0"/>
              </a:spcAft>
              <a:buClr>
                <a:srgbClr val="00206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In several industries, molten metal passes through metallic pipes and causes corrosion due to dissolution or internal penetration.</a:t>
            </a:r>
          </a:p>
          <a:p>
            <a:pPr marL="855980" marR="0" indent="-342900" algn="just">
              <a:lnSpc>
                <a:spcPct val="107000"/>
              </a:lnSpc>
              <a:spcBef>
                <a:spcPts val="0"/>
              </a:spcBef>
              <a:spcAft>
                <a:spcPts val="0"/>
              </a:spcAft>
              <a:buClr>
                <a:srgbClr val="002060"/>
              </a:buClr>
              <a:buFont typeface="Wingdings" panose="05000000000000000000" pitchFamily="2" charset="2"/>
              <a:buChar char="v"/>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For example, liquid mercury dissolves most metals by forming amalgams. Coolant (liquid sodium metal) leads to corrosion of cadmium in nuclear plant.</a:t>
            </a:r>
          </a:p>
        </p:txBody>
      </p:sp>
    </p:spTree>
    <p:extLst>
      <p:ext uri="{BB962C8B-B14F-4D97-AF65-F5344CB8AC3E}">
        <p14:creationId xmlns:p14="http://schemas.microsoft.com/office/powerpoint/2010/main" val="23025332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1552</TotalTime>
  <Words>6656</Words>
  <Application>Microsoft Office PowerPoint</Application>
  <PresentationFormat>Custom</PresentationFormat>
  <Paragraphs>498</Paragraphs>
  <Slides>56</Slides>
  <Notes>15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58" baseType="lpstr">
      <vt:lpstr>Office Theme</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BALARAJU VUDARI</dc:creator>
  <cp:lastModifiedBy>snist</cp:lastModifiedBy>
  <cp:revision>98</cp:revision>
  <dcterms:created xsi:type="dcterms:W3CDTF">2024-11-15T09:24:02Z</dcterms:created>
  <dcterms:modified xsi:type="dcterms:W3CDTF">2025-05-26T04:06:29Z</dcterms:modified>
</cp:coreProperties>
</file>